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8" r:id="rId3"/>
    <p:sldId id="702" r:id="rId4"/>
    <p:sldId id="709" r:id="rId5"/>
    <p:sldId id="710" r:id="rId6"/>
    <p:sldId id="628" r:id="rId7"/>
    <p:sldId id="703" r:id="rId8"/>
    <p:sldId id="704" r:id="rId9"/>
    <p:sldId id="700" r:id="rId10"/>
    <p:sldId id="701" r:id="rId11"/>
    <p:sldId id="711" r:id="rId12"/>
    <p:sldId id="500" r:id="rId13"/>
    <p:sldId id="569" r:id="rId14"/>
    <p:sldId id="712" r:id="rId15"/>
    <p:sldId id="647" r:id="rId16"/>
    <p:sldId id="705" r:id="rId17"/>
    <p:sldId id="651" r:id="rId18"/>
    <p:sldId id="420" r:id="rId19"/>
    <p:sldId id="657" r:id="rId20"/>
    <p:sldId id="655" r:id="rId21"/>
    <p:sldId id="706" r:id="rId22"/>
    <p:sldId id="707" r:id="rId23"/>
    <p:sldId id="708" r:id="rId24"/>
    <p:sldId id="713" r:id="rId25"/>
    <p:sldId id="519" r:id="rId26"/>
    <p:sldId id="660" r:id="rId27"/>
    <p:sldId id="578" r:id="rId28"/>
    <p:sldId id="591" r:id="rId29"/>
    <p:sldId id="582" r:id="rId30"/>
    <p:sldId id="586" r:id="rId31"/>
    <p:sldId id="607" r:id="rId32"/>
    <p:sldId id="469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2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B9DB"/>
    <a:srgbClr val="FFE67D"/>
    <a:srgbClr val="FF5050"/>
    <a:srgbClr val="FFCC00"/>
    <a:srgbClr val="A5FFA1"/>
    <a:srgbClr val="FCDCDC"/>
    <a:srgbClr val="ED7D31"/>
    <a:srgbClr val="C55A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58" autoAdjust="0"/>
    <p:restoredTop sz="82771" autoAdjust="0"/>
  </p:normalViewPr>
  <p:slideViewPr>
    <p:cSldViewPr snapToGrid="0">
      <p:cViewPr varScale="1">
        <p:scale>
          <a:sx n="54" d="100"/>
          <a:sy n="54" d="100"/>
        </p:scale>
        <p:origin x="57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40252"/>
    </p:cViewPr>
  </p:sorterViewPr>
  <p:notesViewPr>
    <p:cSldViewPr snapToGrid="0">
      <p:cViewPr>
        <p:scale>
          <a:sx n="300" d="100"/>
          <a:sy n="300" d="100"/>
        </p:scale>
        <p:origin x="-3654" y="-60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10/4/2023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5969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3836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99602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83639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/>
            </a:pPr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6040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283021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93557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41775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1429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0640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4319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zh-TW" altLang="en-US" dirty="0" smtClean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28190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5353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99859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1760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5910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823833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011383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5313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2032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111355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20830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66618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154152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192491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6453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7314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3EB523-3A4C-47CA-A8B5-16F72471737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33330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480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4372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7447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85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78C49-1227-4821-8743-76710773F34E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3F0AF-EECC-4FF8-B6A9-25E29A4B986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34F3E1-DD01-4E20-B25D-51F65B7636E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grpSp>
        <p:nvGrpSpPr>
          <p:cNvPr id="111" name="Group 1">
            <a:extLst>
              <a:ext uri="{FF2B5EF4-FFF2-40B4-BE49-F238E27FC236}">
                <a16:creationId xmlns:a16="http://schemas.microsoft.com/office/drawing/2014/main" id="{5A77868E-D6DF-4E3A-A6AB-790DB5B4DDCB}"/>
              </a:ext>
            </a:extLst>
          </p:cNvPr>
          <p:cNvGrpSpPr/>
          <p:nvPr userDrawn="1"/>
        </p:nvGrpSpPr>
        <p:grpSpPr>
          <a:xfrm>
            <a:off x="170009" y="336594"/>
            <a:ext cx="12021991" cy="6302546"/>
            <a:chOff x="170032" y="336191"/>
            <a:chExt cx="12023556" cy="6303367"/>
          </a:xfrm>
        </p:grpSpPr>
        <p:grpSp>
          <p:nvGrpSpPr>
            <p:cNvPr id="112" name="Group 2">
              <a:extLst>
                <a:ext uri="{FF2B5EF4-FFF2-40B4-BE49-F238E27FC236}">
                  <a16:creationId xmlns:a16="http://schemas.microsoft.com/office/drawing/2014/main" id="{433A1D81-BF57-49CD-81A1-8664D67CA1BE}"/>
                </a:ext>
              </a:extLst>
            </p:cNvPr>
            <p:cNvGrpSpPr/>
            <p:nvPr/>
          </p:nvGrpSpPr>
          <p:grpSpPr>
            <a:xfrm>
              <a:off x="170032" y="336191"/>
              <a:ext cx="2087992" cy="219794"/>
              <a:chOff x="170032" y="336191"/>
              <a:chExt cx="2087992" cy="219794"/>
            </a:xfrm>
          </p:grpSpPr>
          <p:sp>
            <p:nvSpPr>
              <p:cNvPr id="120" name="Base Shape">
                <a:extLst>
                  <a:ext uri="{FF2B5EF4-FFF2-40B4-BE49-F238E27FC236}">
                    <a16:creationId xmlns:a16="http://schemas.microsoft.com/office/drawing/2014/main" id="{FDAEED5C-66C5-425F-9B6E-99C32A76629F}"/>
                  </a:ext>
                </a:extLst>
              </p:cNvPr>
              <p:cNvSpPr/>
              <p:nvPr/>
            </p:nvSpPr>
            <p:spPr>
              <a:xfrm flipH="1">
                <a:off x="711995" y="336191"/>
                <a:ext cx="1546029" cy="219794"/>
              </a:xfrm>
              <a:prstGeom prst="roundRect">
                <a:avLst>
                  <a:gd name="adj" fmla="val 50000"/>
                </a:avLst>
              </a:pr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1" name="Magnifier Icon">
                <a:extLst>
                  <a:ext uri="{FF2B5EF4-FFF2-40B4-BE49-F238E27FC236}">
                    <a16:creationId xmlns:a16="http://schemas.microsoft.com/office/drawing/2014/main" id="{8C8D62C1-A221-4449-B119-851671F0E1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flipH="1">
                <a:off x="810790" y="379825"/>
                <a:ext cx="130918" cy="130510"/>
              </a:xfrm>
              <a:custGeom>
                <a:avLst/>
                <a:gdLst>
                  <a:gd name="connsiteX0" fmla="*/ 221428 w 505037"/>
                  <a:gd name="connsiteY0" fmla="*/ 0 h 503464"/>
                  <a:gd name="connsiteX1" fmla="*/ 442856 w 505037"/>
                  <a:gd name="connsiteY1" fmla="*/ 220738 h 503464"/>
                  <a:gd name="connsiteX2" fmla="*/ 409490 w 505037"/>
                  <a:gd name="connsiteY2" fmla="*/ 338667 h 503464"/>
                  <a:gd name="connsiteX3" fmla="*/ 491388 w 505037"/>
                  <a:gd name="connsiteY3" fmla="*/ 423333 h 503464"/>
                  <a:gd name="connsiteX4" fmla="*/ 491388 w 505037"/>
                  <a:gd name="connsiteY4" fmla="*/ 489857 h 503464"/>
                  <a:gd name="connsiteX5" fmla="*/ 424656 w 505037"/>
                  <a:gd name="connsiteY5" fmla="*/ 489857 h 503464"/>
                  <a:gd name="connsiteX6" fmla="*/ 339725 w 505037"/>
                  <a:gd name="connsiteY6" fmla="*/ 405191 h 503464"/>
                  <a:gd name="connsiteX7" fmla="*/ 221428 w 505037"/>
                  <a:gd name="connsiteY7" fmla="*/ 441476 h 503464"/>
                  <a:gd name="connsiteX8" fmla="*/ 0 w 505037"/>
                  <a:gd name="connsiteY8" fmla="*/ 220738 h 503464"/>
                  <a:gd name="connsiteX9" fmla="*/ 221428 w 505037"/>
                  <a:gd name="connsiteY9" fmla="*/ 0 h 503464"/>
                  <a:gd name="connsiteX10" fmla="*/ 219869 w 505037"/>
                  <a:gd name="connsiteY10" fmla="*/ 60325 h 503464"/>
                  <a:gd name="connsiteX11" fmla="*/ 60325 w 505037"/>
                  <a:gd name="connsiteY11" fmla="*/ 219075 h 503464"/>
                  <a:gd name="connsiteX12" fmla="*/ 219869 w 505037"/>
                  <a:gd name="connsiteY12" fmla="*/ 377825 h 503464"/>
                  <a:gd name="connsiteX13" fmla="*/ 379413 w 505037"/>
                  <a:gd name="connsiteY13" fmla="*/ 219075 h 503464"/>
                  <a:gd name="connsiteX14" fmla="*/ 219869 w 505037"/>
                  <a:gd name="connsiteY14" fmla="*/ 60325 h 5034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05037" h="503464">
                    <a:moveTo>
                      <a:pt x="221428" y="0"/>
                    </a:moveTo>
                    <a:cubicBezTo>
                      <a:pt x="342758" y="0"/>
                      <a:pt x="442856" y="96762"/>
                      <a:pt x="442856" y="220738"/>
                    </a:cubicBezTo>
                    <a:cubicBezTo>
                      <a:pt x="442856" y="263072"/>
                      <a:pt x="430722" y="305405"/>
                      <a:pt x="409490" y="338667"/>
                    </a:cubicBezTo>
                    <a:cubicBezTo>
                      <a:pt x="491388" y="423333"/>
                      <a:pt x="491388" y="423333"/>
                      <a:pt x="491388" y="423333"/>
                    </a:cubicBezTo>
                    <a:cubicBezTo>
                      <a:pt x="509587" y="441476"/>
                      <a:pt x="509587" y="471714"/>
                      <a:pt x="491388" y="489857"/>
                    </a:cubicBezTo>
                    <a:cubicBezTo>
                      <a:pt x="473188" y="508000"/>
                      <a:pt x="442856" y="508000"/>
                      <a:pt x="424656" y="489857"/>
                    </a:cubicBezTo>
                    <a:cubicBezTo>
                      <a:pt x="339725" y="405191"/>
                      <a:pt x="339725" y="405191"/>
                      <a:pt x="339725" y="405191"/>
                    </a:cubicBezTo>
                    <a:cubicBezTo>
                      <a:pt x="306359" y="426357"/>
                      <a:pt x="266927" y="441476"/>
                      <a:pt x="221428" y="441476"/>
                    </a:cubicBezTo>
                    <a:cubicBezTo>
                      <a:pt x="100098" y="441476"/>
                      <a:pt x="0" y="341691"/>
                      <a:pt x="0" y="220738"/>
                    </a:cubicBezTo>
                    <a:cubicBezTo>
                      <a:pt x="0" y="96762"/>
                      <a:pt x="100098" y="0"/>
                      <a:pt x="221428" y="0"/>
                    </a:cubicBezTo>
                    <a:close/>
                    <a:moveTo>
                      <a:pt x="219869" y="60325"/>
                    </a:moveTo>
                    <a:cubicBezTo>
                      <a:pt x="131755" y="60325"/>
                      <a:pt x="60325" y="131400"/>
                      <a:pt x="60325" y="219075"/>
                    </a:cubicBezTo>
                    <a:cubicBezTo>
                      <a:pt x="60325" y="306750"/>
                      <a:pt x="131755" y="377825"/>
                      <a:pt x="219869" y="377825"/>
                    </a:cubicBezTo>
                    <a:cubicBezTo>
                      <a:pt x="307983" y="377825"/>
                      <a:pt x="379413" y="306750"/>
                      <a:pt x="379413" y="219075"/>
                    </a:cubicBezTo>
                    <a:cubicBezTo>
                      <a:pt x="379413" y="131400"/>
                      <a:pt x="307983" y="60325"/>
                      <a:pt x="219869" y="6032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txBody>
              <a:bodyPr vert="horz" wrap="square" lIns="91428" tIns="45714" rIns="91428" bIns="45714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22" name="PpHeader">
                <a:extLst>
                  <a:ext uri="{FF2B5EF4-FFF2-40B4-BE49-F238E27FC236}">
                    <a16:creationId xmlns:a16="http://schemas.microsoft.com/office/drawing/2014/main" id="{86EDE788-9E51-4D65-BFA2-6631D50CAFF9}"/>
                  </a:ext>
                </a:extLst>
              </p:cNvPr>
              <p:cNvSpPr/>
              <p:nvPr/>
            </p:nvSpPr>
            <p:spPr>
              <a:xfrm>
                <a:off x="170032" y="362017"/>
                <a:ext cx="282280" cy="168142"/>
              </a:xfrm>
              <a:custGeom>
                <a:avLst/>
                <a:gdLst>
                  <a:gd name="connsiteX0" fmla="*/ 232966 w 249725"/>
                  <a:gd name="connsiteY0" fmla="*/ 82125 h 142460"/>
                  <a:gd name="connsiteX1" fmla="*/ 15084 w 249725"/>
                  <a:gd name="connsiteY1" fmla="*/ 82125 h 142460"/>
                  <a:gd name="connsiteX2" fmla="*/ 0 w 249725"/>
                  <a:gd name="connsiteY2" fmla="*/ 67040 h 142460"/>
                  <a:gd name="connsiteX3" fmla="*/ 15084 w 249725"/>
                  <a:gd name="connsiteY3" fmla="*/ 50280 h 142460"/>
                  <a:gd name="connsiteX4" fmla="*/ 232966 w 249725"/>
                  <a:gd name="connsiteY4" fmla="*/ 50280 h 142460"/>
                  <a:gd name="connsiteX5" fmla="*/ 248050 w 249725"/>
                  <a:gd name="connsiteY5" fmla="*/ 65364 h 142460"/>
                  <a:gd name="connsiteX6" fmla="*/ 232966 w 249725"/>
                  <a:gd name="connsiteY6" fmla="*/ 82125 h 142460"/>
                  <a:gd name="connsiteX7" fmla="*/ 232966 w 249725"/>
                  <a:gd name="connsiteY7" fmla="*/ 30168 h 142460"/>
                  <a:gd name="connsiteX8" fmla="*/ 248050 w 249725"/>
                  <a:gd name="connsiteY8" fmla="*/ 15084 h 142460"/>
                  <a:gd name="connsiteX9" fmla="*/ 232966 w 249725"/>
                  <a:gd name="connsiteY9" fmla="*/ 0 h 142460"/>
                  <a:gd name="connsiteX10" fmla="*/ 15084 w 249725"/>
                  <a:gd name="connsiteY10" fmla="*/ 0 h 142460"/>
                  <a:gd name="connsiteX11" fmla="*/ 0 w 249725"/>
                  <a:gd name="connsiteY11" fmla="*/ 15084 h 142460"/>
                  <a:gd name="connsiteX12" fmla="*/ 15084 w 249725"/>
                  <a:gd name="connsiteY12" fmla="*/ 30168 h 142460"/>
                  <a:gd name="connsiteX13" fmla="*/ 232966 w 249725"/>
                  <a:gd name="connsiteY13" fmla="*/ 30168 h 142460"/>
                  <a:gd name="connsiteX14" fmla="*/ 179333 w 249725"/>
                  <a:gd name="connsiteY14" fmla="*/ 127377 h 142460"/>
                  <a:gd name="connsiteX15" fmla="*/ 164249 w 249725"/>
                  <a:gd name="connsiteY15" fmla="*/ 112293 h 142460"/>
                  <a:gd name="connsiteX16" fmla="*/ 15084 w 249725"/>
                  <a:gd name="connsiteY16" fmla="*/ 112293 h 142460"/>
                  <a:gd name="connsiteX17" fmla="*/ 0 w 249725"/>
                  <a:gd name="connsiteY17" fmla="*/ 127377 h 142460"/>
                  <a:gd name="connsiteX18" fmla="*/ 15084 w 249725"/>
                  <a:gd name="connsiteY18" fmla="*/ 142461 h 142460"/>
                  <a:gd name="connsiteX19" fmla="*/ 164249 w 249725"/>
                  <a:gd name="connsiteY19" fmla="*/ 142461 h 142460"/>
                  <a:gd name="connsiteX20" fmla="*/ 179333 w 249725"/>
                  <a:gd name="connsiteY20" fmla="*/ 127377 h 142460"/>
                  <a:gd name="connsiteX21" fmla="*/ 249726 w 249725"/>
                  <a:gd name="connsiteY21" fmla="*/ 127377 h 142460"/>
                  <a:gd name="connsiteX22" fmla="*/ 234642 w 249725"/>
                  <a:gd name="connsiteY22" fmla="*/ 112293 h 142460"/>
                  <a:gd name="connsiteX23" fmla="*/ 209502 w 249725"/>
                  <a:gd name="connsiteY23" fmla="*/ 112293 h 142460"/>
                  <a:gd name="connsiteX24" fmla="*/ 194418 w 249725"/>
                  <a:gd name="connsiteY24" fmla="*/ 127377 h 142460"/>
                  <a:gd name="connsiteX25" fmla="*/ 209502 w 249725"/>
                  <a:gd name="connsiteY25" fmla="*/ 142461 h 142460"/>
                  <a:gd name="connsiteX26" fmla="*/ 234642 w 249725"/>
                  <a:gd name="connsiteY26" fmla="*/ 142461 h 142460"/>
                  <a:gd name="connsiteX27" fmla="*/ 249726 w 249725"/>
                  <a:gd name="connsiteY27" fmla="*/ 127377 h 1424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249725" h="142460">
                    <a:moveTo>
                      <a:pt x="232966" y="82125"/>
                    </a:moveTo>
                    <a:lnTo>
                      <a:pt x="15084" y="82125"/>
                    </a:lnTo>
                    <a:cubicBezTo>
                      <a:pt x="6704" y="82125"/>
                      <a:pt x="0" y="75421"/>
                      <a:pt x="0" y="67040"/>
                    </a:cubicBezTo>
                    <a:cubicBezTo>
                      <a:pt x="0" y="58660"/>
                      <a:pt x="6704" y="50280"/>
                      <a:pt x="15084" y="50280"/>
                    </a:cubicBezTo>
                    <a:lnTo>
                      <a:pt x="232966" y="50280"/>
                    </a:lnTo>
                    <a:cubicBezTo>
                      <a:pt x="241346" y="50280"/>
                      <a:pt x="248050" y="56984"/>
                      <a:pt x="248050" y="65364"/>
                    </a:cubicBezTo>
                    <a:cubicBezTo>
                      <a:pt x="248050" y="73744"/>
                      <a:pt x="241346" y="82125"/>
                      <a:pt x="232966" y="82125"/>
                    </a:cubicBezTo>
                    <a:close/>
                    <a:moveTo>
                      <a:pt x="232966" y="30168"/>
                    </a:moveTo>
                    <a:cubicBezTo>
                      <a:pt x="241346" y="30168"/>
                      <a:pt x="248050" y="23464"/>
                      <a:pt x="248050" y="15084"/>
                    </a:cubicBezTo>
                    <a:cubicBezTo>
                      <a:pt x="248050" y="6704"/>
                      <a:pt x="241346" y="0"/>
                      <a:pt x="232966" y="0"/>
                    </a:cubicBezTo>
                    <a:lnTo>
                      <a:pt x="15084" y="0"/>
                    </a:lnTo>
                    <a:cubicBezTo>
                      <a:pt x="6704" y="0"/>
                      <a:pt x="0" y="6704"/>
                      <a:pt x="0" y="15084"/>
                    </a:cubicBezTo>
                    <a:cubicBezTo>
                      <a:pt x="0" y="23464"/>
                      <a:pt x="6704" y="30168"/>
                      <a:pt x="15084" y="30168"/>
                    </a:cubicBezTo>
                    <a:lnTo>
                      <a:pt x="232966" y="30168"/>
                    </a:lnTo>
                    <a:close/>
                    <a:moveTo>
                      <a:pt x="179333" y="127377"/>
                    </a:moveTo>
                    <a:cubicBezTo>
                      <a:pt x="179333" y="118997"/>
                      <a:pt x="172629" y="112293"/>
                      <a:pt x="164249" y="112293"/>
                    </a:cubicBezTo>
                    <a:lnTo>
                      <a:pt x="15084" y="112293"/>
                    </a:lnTo>
                    <a:cubicBezTo>
                      <a:pt x="6704" y="112293"/>
                      <a:pt x="0" y="118997"/>
                      <a:pt x="0" y="127377"/>
                    </a:cubicBezTo>
                    <a:cubicBezTo>
                      <a:pt x="0" y="135757"/>
                      <a:pt x="6704" y="142461"/>
                      <a:pt x="15084" y="142461"/>
                    </a:cubicBezTo>
                    <a:lnTo>
                      <a:pt x="164249" y="142461"/>
                    </a:lnTo>
                    <a:cubicBezTo>
                      <a:pt x="172629" y="142461"/>
                      <a:pt x="179333" y="135757"/>
                      <a:pt x="179333" y="127377"/>
                    </a:cubicBezTo>
                    <a:close/>
                    <a:moveTo>
                      <a:pt x="249726" y="127377"/>
                    </a:moveTo>
                    <a:cubicBezTo>
                      <a:pt x="249726" y="118997"/>
                      <a:pt x="243022" y="112293"/>
                      <a:pt x="234642" y="112293"/>
                    </a:cubicBezTo>
                    <a:lnTo>
                      <a:pt x="209502" y="112293"/>
                    </a:lnTo>
                    <a:cubicBezTo>
                      <a:pt x="201122" y="112293"/>
                      <a:pt x="194418" y="118997"/>
                      <a:pt x="194418" y="127377"/>
                    </a:cubicBezTo>
                    <a:cubicBezTo>
                      <a:pt x="194418" y="135757"/>
                      <a:pt x="201122" y="142461"/>
                      <a:pt x="209502" y="142461"/>
                    </a:cubicBezTo>
                    <a:lnTo>
                      <a:pt x="234642" y="142461"/>
                    </a:lnTo>
                    <a:cubicBezTo>
                      <a:pt x="243022" y="142461"/>
                      <a:pt x="249726" y="135757"/>
                      <a:pt x="249726" y="12737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en-ID" sz="1224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114" name="Group 4">
              <a:extLst>
                <a:ext uri="{FF2B5EF4-FFF2-40B4-BE49-F238E27FC236}">
                  <a16:creationId xmlns:a16="http://schemas.microsoft.com/office/drawing/2014/main" id="{592F228A-3B22-4382-9A73-DBE2622653D4}"/>
                </a:ext>
              </a:extLst>
            </p:cNvPr>
            <p:cNvGrpSpPr/>
            <p:nvPr/>
          </p:nvGrpSpPr>
          <p:grpSpPr>
            <a:xfrm>
              <a:off x="11595100" y="6198845"/>
              <a:ext cx="598488" cy="440713"/>
              <a:chOff x="11595100" y="6198845"/>
              <a:chExt cx="598488" cy="440713"/>
            </a:xfrm>
          </p:grpSpPr>
          <p:sp>
            <p:nvSpPr>
              <p:cNvPr id="115" name="Shape">
                <a:extLst>
                  <a:ext uri="{FF2B5EF4-FFF2-40B4-BE49-F238E27FC236}">
                    <a16:creationId xmlns:a16="http://schemas.microsoft.com/office/drawing/2014/main" id="{0036A6BF-6600-41EC-8559-17901C01A67E}"/>
                  </a:ext>
                </a:extLst>
              </p:cNvPr>
              <p:cNvSpPr/>
              <p:nvPr/>
            </p:nvSpPr>
            <p:spPr>
              <a:xfrm>
                <a:off x="11595100" y="6198845"/>
                <a:ext cx="598488" cy="440713"/>
              </a:xfrm>
              <a:custGeom>
                <a:avLst/>
                <a:gdLst>
                  <a:gd name="connsiteX0" fmla="*/ 262532 w 709613"/>
                  <a:gd name="connsiteY0" fmla="*/ 0 h 522541"/>
                  <a:gd name="connsiteX1" fmla="*/ 485937 w 709613"/>
                  <a:gd name="connsiteY1" fmla="*/ 126218 h 522541"/>
                  <a:gd name="connsiteX2" fmla="*/ 570503 w 709613"/>
                  <a:gd name="connsiteY2" fmla="*/ 135053 h 522541"/>
                  <a:gd name="connsiteX3" fmla="*/ 705556 w 709613"/>
                  <a:gd name="connsiteY3" fmla="*/ 75731 h 522541"/>
                  <a:gd name="connsiteX4" fmla="*/ 709613 w 709613"/>
                  <a:gd name="connsiteY4" fmla="*/ 76142 h 522541"/>
                  <a:gd name="connsiteX5" fmla="*/ 709613 w 709613"/>
                  <a:gd name="connsiteY5" fmla="*/ 446527 h 522541"/>
                  <a:gd name="connsiteX6" fmla="*/ 706818 w 709613"/>
                  <a:gd name="connsiteY6" fmla="*/ 446810 h 522541"/>
                  <a:gd name="connsiteX7" fmla="*/ 571765 w 709613"/>
                  <a:gd name="connsiteY7" fmla="*/ 387488 h 522541"/>
                  <a:gd name="connsiteX8" fmla="*/ 487199 w 709613"/>
                  <a:gd name="connsiteY8" fmla="*/ 396323 h 522541"/>
                  <a:gd name="connsiteX9" fmla="*/ 262532 w 709613"/>
                  <a:gd name="connsiteY9" fmla="*/ 522541 h 522541"/>
                  <a:gd name="connsiteX10" fmla="*/ 0 w 709613"/>
                  <a:gd name="connsiteY10" fmla="*/ 261270 h 522541"/>
                  <a:gd name="connsiteX11" fmla="*/ 262532 w 709613"/>
                  <a:gd name="connsiteY11" fmla="*/ 0 h 522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09613" h="522541">
                    <a:moveTo>
                      <a:pt x="262532" y="0"/>
                    </a:moveTo>
                    <a:cubicBezTo>
                      <a:pt x="357195" y="0"/>
                      <a:pt x="440499" y="50487"/>
                      <a:pt x="485937" y="126218"/>
                    </a:cubicBezTo>
                    <a:cubicBezTo>
                      <a:pt x="504870" y="156510"/>
                      <a:pt x="546522" y="161558"/>
                      <a:pt x="570503" y="135053"/>
                    </a:cubicBezTo>
                    <a:cubicBezTo>
                      <a:pt x="604582" y="98450"/>
                      <a:pt x="652544" y="75731"/>
                      <a:pt x="705556" y="75731"/>
                    </a:cubicBezTo>
                    <a:lnTo>
                      <a:pt x="709613" y="76142"/>
                    </a:lnTo>
                    <a:lnTo>
                      <a:pt x="709613" y="446527"/>
                    </a:lnTo>
                    <a:lnTo>
                      <a:pt x="706818" y="446810"/>
                    </a:lnTo>
                    <a:cubicBezTo>
                      <a:pt x="653806" y="446810"/>
                      <a:pt x="605844" y="424091"/>
                      <a:pt x="571765" y="387488"/>
                    </a:cubicBezTo>
                    <a:cubicBezTo>
                      <a:pt x="547784" y="360982"/>
                      <a:pt x="506132" y="366031"/>
                      <a:pt x="487199" y="396323"/>
                    </a:cubicBezTo>
                    <a:cubicBezTo>
                      <a:pt x="440499" y="472054"/>
                      <a:pt x="357195" y="522541"/>
                      <a:pt x="262532" y="522541"/>
                    </a:cubicBezTo>
                    <a:cubicBezTo>
                      <a:pt x="117382" y="522541"/>
                      <a:pt x="0" y="405158"/>
                      <a:pt x="0" y="261270"/>
                    </a:cubicBezTo>
                    <a:cubicBezTo>
                      <a:pt x="0" y="117382"/>
                      <a:pt x="117382" y="0"/>
                      <a:pt x="262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611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ID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  <p:sp>
            <p:nvSpPr>
              <p:cNvPr id="116" name="Oval 6">
                <a:extLst>
                  <a:ext uri="{FF2B5EF4-FFF2-40B4-BE49-F238E27FC236}">
                    <a16:creationId xmlns:a16="http://schemas.microsoft.com/office/drawing/2014/main" id="{40AF5DDC-90EE-4114-BEB6-D520D40E3EC2}"/>
                  </a:ext>
                </a:extLst>
              </p:cNvPr>
              <p:cNvSpPr/>
              <p:nvPr/>
            </p:nvSpPr>
            <p:spPr>
              <a:xfrm>
                <a:off x="11641291" y="6241006"/>
                <a:ext cx="352132" cy="35213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ID">
                  <a:solidFill>
                    <a:schemeClr val="bg1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91745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辨識「評述性話語」類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26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27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28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29" name="圖片 128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899" y="336594"/>
            <a:ext cx="2088000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辨識「評述性話語」類型</a:t>
            </a:r>
          </a:p>
        </p:txBody>
      </p:sp>
    </p:spTree>
    <p:extLst>
      <p:ext uri="{BB962C8B-B14F-4D97-AF65-F5344CB8AC3E}">
        <p14:creationId xmlns:p14="http://schemas.microsoft.com/office/powerpoint/2010/main" val="36326722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129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1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 userDrawn="1"/>
        </p:nvGrpSpPr>
        <p:grpSpPr>
          <a:xfrm>
            <a:off x="11600723" y="5673340"/>
            <a:ext cx="598410" cy="440656"/>
            <a:chOff x="11595100" y="6198845"/>
            <a:chExt cx="598488" cy="440713"/>
          </a:xfrm>
        </p:grpSpPr>
        <p:sp>
          <p:nvSpPr>
            <p:cNvPr id="132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33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134" name="圖片 133">
            <a:hlinkClick r:id="rId3" action="ppaction://hlinksldjump"/>
          </p:cNvPr>
          <p:cNvPicPr>
            <a:picLocks noChangeAspect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00410" y="5769306"/>
            <a:ext cx="245082" cy="245082"/>
          </a:xfrm>
          <a:prstGeom prst="rect">
            <a:avLst/>
          </a:prstGeom>
        </p:spPr>
      </p:pic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14" name="Group 4">
            <a:extLst>
              <a:ext uri="{FF2B5EF4-FFF2-40B4-BE49-F238E27FC236}">
                <a16:creationId xmlns:a16="http://schemas.microsoft.com/office/drawing/2014/main" id="{592F228A-3B22-4382-9A73-DBE2622653D4}"/>
              </a:ext>
            </a:extLst>
          </p:cNvPr>
          <p:cNvGrpSpPr/>
          <p:nvPr/>
        </p:nvGrpSpPr>
        <p:grpSpPr>
          <a:xfrm>
            <a:off x="11593590" y="6198484"/>
            <a:ext cx="598410" cy="440656"/>
            <a:chOff x="11595100" y="6198845"/>
            <a:chExt cx="598488" cy="440713"/>
          </a:xfrm>
        </p:grpSpPr>
        <p:sp>
          <p:nvSpPr>
            <p:cNvPr id="115" name="Shape">
              <a:extLst>
                <a:ext uri="{FF2B5EF4-FFF2-40B4-BE49-F238E27FC236}">
                  <a16:creationId xmlns:a16="http://schemas.microsoft.com/office/drawing/2014/main" id="{0036A6BF-6600-41EC-8559-17901C01A67E}"/>
                </a:ext>
              </a:extLst>
            </p:cNvPr>
            <p:cNvSpPr/>
            <p:nvPr/>
          </p:nvSpPr>
          <p:spPr>
            <a:xfrm>
              <a:off x="11595100" y="6198845"/>
              <a:ext cx="598488" cy="440713"/>
            </a:xfrm>
            <a:custGeom>
              <a:avLst/>
              <a:gdLst>
                <a:gd name="connsiteX0" fmla="*/ 262532 w 709613"/>
                <a:gd name="connsiteY0" fmla="*/ 0 h 522541"/>
                <a:gd name="connsiteX1" fmla="*/ 485937 w 709613"/>
                <a:gd name="connsiteY1" fmla="*/ 126218 h 522541"/>
                <a:gd name="connsiteX2" fmla="*/ 570503 w 709613"/>
                <a:gd name="connsiteY2" fmla="*/ 135053 h 522541"/>
                <a:gd name="connsiteX3" fmla="*/ 705556 w 709613"/>
                <a:gd name="connsiteY3" fmla="*/ 75731 h 522541"/>
                <a:gd name="connsiteX4" fmla="*/ 709613 w 709613"/>
                <a:gd name="connsiteY4" fmla="*/ 76142 h 522541"/>
                <a:gd name="connsiteX5" fmla="*/ 709613 w 709613"/>
                <a:gd name="connsiteY5" fmla="*/ 446527 h 522541"/>
                <a:gd name="connsiteX6" fmla="*/ 706818 w 709613"/>
                <a:gd name="connsiteY6" fmla="*/ 446810 h 522541"/>
                <a:gd name="connsiteX7" fmla="*/ 571765 w 709613"/>
                <a:gd name="connsiteY7" fmla="*/ 387488 h 522541"/>
                <a:gd name="connsiteX8" fmla="*/ 487199 w 709613"/>
                <a:gd name="connsiteY8" fmla="*/ 396323 h 522541"/>
                <a:gd name="connsiteX9" fmla="*/ 262532 w 709613"/>
                <a:gd name="connsiteY9" fmla="*/ 522541 h 522541"/>
                <a:gd name="connsiteX10" fmla="*/ 0 w 709613"/>
                <a:gd name="connsiteY10" fmla="*/ 261270 h 522541"/>
                <a:gd name="connsiteX11" fmla="*/ 262532 w 709613"/>
                <a:gd name="connsiteY11" fmla="*/ 0 h 5225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09613" h="522541">
                  <a:moveTo>
                    <a:pt x="262532" y="0"/>
                  </a:moveTo>
                  <a:cubicBezTo>
                    <a:pt x="357195" y="0"/>
                    <a:pt x="440499" y="50487"/>
                    <a:pt x="485937" y="126218"/>
                  </a:cubicBezTo>
                  <a:cubicBezTo>
                    <a:pt x="504870" y="156510"/>
                    <a:pt x="546522" y="161558"/>
                    <a:pt x="570503" y="135053"/>
                  </a:cubicBezTo>
                  <a:cubicBezTo>
                    <a:pt x="604582" y="98450"/>
                    <a:pt x="652544" y="75731"/>
                    <a:pt x="705556" y="75731"/>
                  </a:cubicBezTo>
                  <a:lnTo>
                    <a:pt x="709613" y="76142"/>
                  </a:lnTo>
                  <a:lnTo>
                    <a:pt x="709613" y="446527"/>
                  </a:lnTo>
                  <a:lnTo>
                    <a:pt x="706818" y="446810"/>
                  </a:lnTo>
                  <a:cubicBezTo>
                    <a:pt x="653806" y="446810"/>
                    <a:pt x="605844" y="424091"/>
                    <a:pt x="571765" y="387488"/>
                  </a:cubicBezTo>
                  <a:cubicBezTo>
                    <a:pt x="547784" y="360982"/>
                    <a:pt x="506132" y="366031"/>
                    <a:pt x="487199" y="396323"/>
                  </a:cubicBezTo>
                  <a:cubicBezTo>
                    <a:pt x="440499" y="472054"/>
                    <a:pt x="357195" y="522541"/>
                    <a:pt x="262532" y="522541"/>
                  </a:cubicBezTo>
                  <a:cubicBezTo>
                    <a:pt x="117382" y="522541"/>
                    <a:pt x="0" y="405158"/>
                    <a:pt x="0" y="261270"/>
                  </a:cubicBezTo>
                  <a:cubicBezTo>
                    <a:pt x="0" y="117382"/>
                    <a:pt x="117382" y="0"/>
                    <a:pt x="262532" y="0"/>
                  </a:cubicBezTo>
                  <a:close/>
                </a:path>
              </a:pathLst>
            </a:custGeom>
            <a:solidFill>
              <a:schemeClr val="accent1"/>
            </a:solidFill>
            <a:ln w="12611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ID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16" name="Oval 6">
              <a:extLst>
                <a:ext uri="{FF2B5EF4-FFF2-40B4-BE49-F238E27FC236}">
                  <a16:creationId xmlns:a16="http://schemas.microsoft.com/office/drawing/2014/main" id="{40AF5DDC-90EE-4114-BEB6-D520D40E3EC2}"/>
                </a:ext>
              </a:extLst>
            </p:cNvPr>
            <p:cNvSpPr/>
            <p:nvPr/>
          </p:nvSpPr>
          <p:spPr>
            <a:xfrm>
              <a:off x="11641291" y="6241006"/>
              <a:ext cx="352132" cy="3521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24" name="投影片編號版面配置區 5"/>
          <p:cNvSpPr>
            <a:spLocks noGrp="1"/>
          </p:cNvSpPr>
          <p:nvPr>
            <p:ph type="sldNum" sz="quarter" idx="12"/>
          </p:nvPr>
        </p:nvSpPr>
        <p:spPr>
          <a:xfrm>
            <a:off x="9260598" y="6225800"/>
            <a:ext cx="2743200" cy="365125"/>
          </a:xfrm>
        </p:spPr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</a:p>
        </p:txBody>
      </p:sp>
    </p:spTree>
    <p:extLst>
      <p:ext uri="{BB962C8B-B14F-4D97-AF65-F5344CB8AC3E}">
        <p14:creationId xmlns:p14="http://schemas.microsoft.com/office/powerpoint/2010/main" val="459352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F9011E-2ABA-4D99-91EC-435A644E236B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FD784-9BA2-40EA-BC95-3760ACA48F34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40EF30-1C9C-449A-8A29-B8427D57E9A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BE60E-A61C-4FA5-AB59-87FCB4708EA9}" type="datetime1">
              <a:rPr lang="en-US" smtClean="0"/>
              <a:t>10/4/2023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2642E4-CC72-4F3B-8077-35A53E651FCE}" type="datetime1">
              <a:rPr lang="en-US" smtClean="0"/>
              <a:t>10/4/2023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8AC80-E9C6-4E27-8FC1-BF7772EB6799}" type="datetime1">
              <a:rPr lang="en-US" smtClean="0"/>
              <a:t>10/4/2023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E6B54-B6C5-4B72-8D02-7C260018F226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5B1267-AC00-4230-A151-FC14C55CBC69}" type="datetime1">
              <a:rPr lang="en-US" smtClean="0"/>
              <a:t>10/4/2023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C3D6-F465-4B86-B255-9CE197E32E22}" type="datetime1">
              <a:rPr lang="en-US" smtClean="0"/>
              <a:t>10/4/2023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image" Target="../media/image4.emf"/><Relationship Id="rId7" Type="http://schemas.openxmlformats.org/officeDocument/2006/relationships/slide" Target="slide20.xml"/><Relationship Id="rId12" Type="http://schemas.openxmlformats.org/officeDocument/2006/relationships/slide" Target="slide1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9.xml"/><Relationship Id="rId11" Type="http://schemas.openxmlformats.org/officeDocument/2006/relationships/slide" Target="slide7.xml"/><Relationship Id="rId5" Type="http://schemas.openxmlformats.org/officeDocument/2006/relationships/slide" Target="slide17.xml"/><Relationship Id="rId10" Type="http://schemas.openxmlformats.org/officeDocument/2006/relationships/image" Target="../media/image5.emf"/><Relationship Id="rId4" Type="http://schemas.openxmlformats.org/officeDocument/2006/relationships/slide" Target="slide16.xml"/><Relationship Id="rId9" Type="http://schemas.openxmlformats.org/officeDocument/2006/relationships/slide" Target="slide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5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81199" y="1119686"/>
            <a:ext cx="7453087" cy="4764567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矩形 7"/>
          <p:cNvSpPr/>
          <p:nvPr/>
        </p:nvSpPr>
        <p:spPr>
          <a:xfrm>
            <a:off x="2373084" y="1402715"/>
            <a:ext cx="7453087" cy="476456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文字方塊 9"/>
          <p:cNvSpPr txBox="1"/>
          <p:nvPr/>
        </p:nvSpPr>
        <p:spPr>
          <a:xfrm>
            <a:off x="2884713" y="1836240"/>
            <a:ext cx="633154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6000" b="1" dirty="0" smtClean="0">
                <a:latin typeface="+mn-ea"/>
              </a:rPr>
              <a:t>2. </a:t>
            </a:r>
            <a:r>
              <a:rPr lang="zh-TW" altLang="en-US" sz="6000" b="1" dirty="0" smtClean="0">
                <a:latin typeface="+mn-ea"/>
              </a:rPr>
              <a:t>描述 訓練簡報 </a:t>
            </a:r>
            <a:endParaRPr lang="en-US" altLang="zh-TW" sz="6000" b="1" dirty="0" smtClean="0">
              <a:latin typeface="+mn-ea"/>
            </a:endParaRPr>
          </a:p>
          <a:p>
            <a:r>
              <a:rPr lang="zh-TW" altLang="en-US" sz="6000" b="1" dirty="0">
                <a:latin typeface="+mn-ea"/>
              </a:rPr>
              <a:t>（</a:t>
            </a:r>
            <a:r>
              <a:rPr lang="zh-TW" altLang="en-US" sz="6000" b="1" smtClean="0">
                <a:latin typeface="+mn-ea"/>
              </a:rPr>
              <a:t>示例一）</a:t>
            </a:r>
            <a:endParaRPr lang="en-US" sz="6000" b="1" dirty="0">
              <a:latin typeface="+mn-ea"/>
            </a:endParaRPr>
          </a:p>
        </p:txBody>
      </p:sp>
      <p:sp>
        <p:nvSpPr>
          <p:cNvPr id="11" name="投影片編號版面配置區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</a:t>
            </a:fld>
            <a:endParaRPr lang="en-US" dirty="0"/>
          </a:p>
        </p:txBody>
      </p:sp>
      <p:pic>
        <p:nvPicPr>
          <p:cNvPr id="3" name="圖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2225" y="3319598"/>
            <a:ext cx="2792593" cy="2792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33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10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「描述」標誌字詞其他意思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</a:t>
            </a:r>
            <a:r>
              <a:rPr lang="zh-TW" altLang="en-US" sz="2800" dirty="0" smtClean="0">
                <a:latin typeface="+mn-ea"/>
              </a:rPr>
              <a:t>「</a:t>
            </a:r>
            <a:r>
              <a:rPr lang="zh-TW" altLang="en-US" sz="2800" dirty="0"/>
              <a:t>解難</a:t>
            </a:r>
            <a:r>
              <a:rPr lang="zh-TW" altLang="en-US" sz="2800" dirty="0" smtClean="0">
                <a:latin typeface="+mn-ea"/>
              </a:rPr>
              <a:t>」</a:t>
            </a:r>
            <a:r>
              <a:rPr lang="zh-TW" altLang="en-US" sz="2800" dirty="0">
                <a:latin typeface="+mn-ea"/>
              </a:rPr>
              <a:t>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/>
              <a:t>通常會與「問題」、「困難」、「解決」、「處理」及「應付」等「解難」的</a:t>
            </a:r>
            <a:r>
              <a:rPr lang="zh-TW" altLang="en-US" sz="2800" b="1" dirty="0">
                <a:solidFill>
                  <a:srgbClr val="FF0000"/>
                </a:solidFill>
              </a:rPr>
              <a:t>標誌字詞</a:t>
            </a:r>
            <a:r>
              <a:rPr lang="zh-TW" altLang="en-US" sz="2800" dirty="0"/>
              <a:t>一起出現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難題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237510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示例一：「我們應怎樣解決洗手間漏水問題？」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5256441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示例二：「懷疑遇到網上騙案時應如何處理？」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7883387" y="3109972"/>
            <a:ext cx="553983" cy="2809070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077145" y="4222803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6032933" y="4757394"/>
            <a:ext cx="553983" cy="1552082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7912282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8738598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圓角矩形 11"/>
          <p:cNvSpPr/>
          <p:nvPr/>
        </p:nvSpPr>
        <p:spPr>
          <a:xfrm>
            <a:off x="5893440" y="4222802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書卷 (水平) 13"/>
          <p:cNvSpPr/>
          <p:nvPr/>
        </p:nvSpPr>
        <p:spPr>
          <a:xfrm>
            <a:off x="7694613" y="1159718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有關解難的訓練框架，請參閱</a:t>
            </a:r>
            <a:r>
              <a:rPr lang="en-US" altLang="zh-TW" sz="2000" b="1" dirty="0"/>
              <a:t/>
            </a:r>
            <a:br>
              <a:rPr lang="en-US" altLang="zh-TW" sz="2000" b="1" dirty="0"/>
            </a:br>
            <a:r>
              <a:rPr lang="zh-TW" altLang="en-US" sz="2000" b="1" dirty="0" smtClean="0"/>
              <a:t>「解難 </a:t>
            </a:r>
            <a:r>
              <a:rPr lang="zh-TW" altLang="en-US" sz="2000" b="1" dirty="0" smtClean="0"/>
              <a:t>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376183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1" grpId="0" animBg="1"/>
      <p:bldP spid="12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3" name="矩形 32"/>
          <p:cNvSpPr/>
          <p:nvPr/>
        </p:nvSpPr>
        <p:spPr>
          <a:xfrm>
            <a:off x="3662641" y="319735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0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847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Rectangle 24">
            <a:extLst>
              <a:ext uri="{FF2B5EF4-FFF2-40B4-BE49-F238E27FC236}">
                <a16:creationId xmlns:a16="http://schemas.microsoft.com/office/drawing/2014/main" id="{215171FD-0EAB-4CDE-92FD-CF32DF6221E3}"/>
              </a:ext>
            </a:extLst>
          </p:cNvPr>
          <p:cNvSpPr/>
          <p:nvPr/>
        </p:nvSpPr>
        <p:spPr>
          <a:xfrm>
            <a:off x="3683842" y="2374706"/>
            <a:ext cx="4500000" cy="2556109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15875">
            <a:solidFill>
              <a:schemeClr val="bg1">
                <a:lumMod val="75000"/>
              </a:schemeClr>
            </a:solidFill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9" name="RightSub">
            <a:extLst>
              <a:ext uri="{FF2B5EF4-FFF2-40B4-BE49-F238E27FC236}">
                <a16:creationId xmlns:a16="http://schemas.microsoft.com/office/drawing/2014/main" id="{E7DA61E7-454A-42E3-8AB8-350B61515A16}"/>
              </a:ext>
            </a:extLst>
          </p:cNvPr>
          <p:cNvSpPr txBox="1"/>
          <p:nvPr/>
        </p:nvSpPr>
        <p:spPr>
          <a:xfrm>
            <a:off x="5010513" y="2452021"/>
            <a:ext cx="184665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 algn="ctr">
              <a:lnSpc>
                <a:spcPct val="150000"/>
              </a:lnSpc>
              <a:defRPr sz="1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algn="l">
              <a:lnSpc>
                <a:spcPct val="100000"/>
              </a:lnSpc>
            </a:pPr>
            <a:r>
              <a:rPr lang="zh-TW" altLang="en-US" sz="3600" dirty="0">
                <a:ln w="0"/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標誌字詞</a:t>
            </a:r>
            <a:endParaRPr lang="en-ID" sz="3600" dirty="0">
              <a:ln w="0"/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13</a:t>
            </a:fld>
            <a:endParaRPr lang="en-US" dirty="0"/>
          </a:p>
        </p:txBody>
      </p:sp>
      <p:grpSp>
        <p:nvGrpSpPr>
          <p:cNvPr id="43" name="群組 42"/>
          <p:cNvGrpSpPr/>
          <p:nvPr/>
        </p:nvGrpSpPr>
        <p:grpSpPr>
          <a:xfrm>
            <a:off x="4384042" y="3346730"/>
            <a:ext cx="3099600" cy="734203"/>
            <a:chOff x="-223397" y="4546382"/>
            <a:chExt cx="3099600" cy="763961"/>
          </a:xfrm>
        </p:grpSpPr>
        <p:sp>
          <p:nvSpPr>
            <p:cNvPr id="44" name="圓角矩形 43"/>
            <p:cNvSpPr/>
            <p:nvPr/>
          </p:nvSpPr>
          <p:spPr>
            <a:xfrm>
              <a:off x="-223397" y="4626343"/>
              <a:ext cx="3099600" cy="684000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45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823484" y="4546382"/>
              <a:ext cx="1132594" cy="758796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3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介紹</a:t>
              </a:r>
            </a:p>
          </p:txBody>
        </p:sp>
      </p:grpSp>
      <p:grpSp>
        <p:nvGrpSpPr>
          <p:cNvPr id="73" name="群組 72"/>
          <p:cNvGrpSpPr/>
          <p:nvPr/>
        </p:nvGrpSpPr>
        <p:grpSpPr>
          <a:xfrm>
            <a:off x="3621784" y="5657040"/>
            <a:ext cx="4624117" cy="720000"/>
            <a:chOff x="-223397" y="4705343"/>
            <a:chExt cx="3099600" cy="491398"/>
          </a:xfrm>
        </p:grpSpPr>
        <p:sp>
          <p:nvSpPr>
            <p:cNvPr id="74" name="圓角矩形 73"/>
            <p:cNvSpPr/>
            <p:nvPr/>
          </p:nvSpPr>
          <p:spPr>
            <a:xfrm>
              <a:off x="-223397" y="4705343"/>
              <a:ext cx="3099600" cy="491398"/>
            </a:xfrm>
            <a:prstGeom prst="roundRect">
              <a:avLst/>
            </a:prstGeom>
            <a:ln w="28575">
              <a:solidFill>
                <a:srgbClr val="FF0000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160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76" name="TextBox">
              <a:extLst>
                <a:ext uri="{FF2B5EF4-FFF2-40B4-BE49-F238E27FC236}">
                  <a16:creationId xmlns:a16="http://schemas.microsoft.com/office/drawing/2014/main" id="{866FB4C6-940D-43AA-BCF1-C9BE95B13E64}"/>
                </a:ext>
              </a:extLst>
            </p:cNvPr>
            <p:cNvSpPr txBox="1"/>
            <p:nvPr/>
          </p:nvSpPr>
          <p:spPr>
            <a:xfrm>
              <a:off x="-114835" y="4779762"/>
              <a:ext cx="2916994" cy="378102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所要求的</a:t>
              </a:r>
              <a:r>
                <a:rPr lang="zh-TW" alt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評述性</a:t>
              </a:r>
              <a:r>
                <a:rPr lang="zh-TW" altLang="en-US" sz="2400" b="1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話語類型：描述</a:t>
              </a:r>
              <a:endParaRPr lang="zh-TW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2" name="向下箭號圖說文字 1"/>
          <p:cNvSpPr/>
          <p:nvPr/>
        </p:nvSpPr>
        <p:spPr>
          <a:xfrm>
            <a:off x="4095612" y="2973628"/>
            <a:ext cx="3676461" cy="2628051"/>
          </a:xfrm>
          <a:prstGeom prst="downArrowCallout">
            <a:avLst>
              <a:gd name="adj1" fmla="val 11787"/>
              <a:gd name="adj2" fmla="val 26321"/>
              <a:gd name="adj3" fmla="val 20155"/>
              <a:gd name="adj4" fmla="val 63656"/>
            </a:avLst>
          </a:prstGeom>
          <a:noFill/>
          <a:ln w="57150">
            <a:solidFill>
              <a:srgbClr val="FF5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4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1324333" y="1454255"/>
            <a:ext cx="9219018" cy="76604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2" name="文字方塊 41"/>
          <p:cNvSpPr txBox="1"/>
          <p:nvPr/>
        </p:nvSpPr>
        <p:spPr>
          <a:xfrm>
            <a:off x="1688938" y="1521741"/>
            <a:ext cx="85058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 algn="ctr">
              <a:buNone/>
            </a:pP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</a:t>
            </a:r>
            <a:r>
              <a:rPr lang="zh-TW" altLang="en-US" sz="32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9486593" y="980969"/>
            <a:ext cx="2424982" cy="632787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辨識標誌字詞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0" name="圓角矩形 29"/>
          <p:cNvSpPr/>
          <p:nvPr/>
        </p:nvSpPr>
        <p:spPr>
          <a:xfrm>
            <a:off x="4530278" y="1501198"/>
            <a:ext cx="792000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120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0" name="群組 29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278234" y="2364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81839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15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37235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16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833841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學生應學會自我提問，以引導自己思考「評述性話語」的內容。</a:t>
            </a:r>
          </a:p>
          <a:p>
            <a:r>
              <a:rPr lang="zh-TW" altLang="en-US" sz="2400" dirty="0" smtClean="0">
                <a:latin typeface="+mn-ea"/>
              </a:rPr>
              <a:t>自我</a:t>
            </a:r>
            <a:r>
              <a:rPr lang="zh-TW" altLang="en-US" sz="2400" dirty="0">
                <a:latin typeface="+mn-ea"/>
              </a:rPr>
              <a:t>提問能引導學生從三方面</a:t>
            </a:r>
            <a:r>
              <a:rPr lang="zh-TW" altLang="en-US" sz="2400" dirty="0" smtClean="0">
                <a:latin typeface="+mn-ea"/>
              </a:rPr>
              <a:t>思考描述的</a:t>
            </a:r>
            <a:r>
              <a:rPr lang="zh-TW" altLang="en-US" sz="2400" dirty="0">
                <a:latin typeface="+mn-ea"/>
              </a:rPr>
              <a:t>內容</a:t>
            </a:r>
            <a:r>
              <a:rPr lang="zh-TW" altLang="en-US" sz="2400" dirty="0" smtClean="0">
                <a:latin typeface="+mn-ea"/>
              </a:rPr>
              <a:t>，</a:t>
            </a:r>
            <a:r>
              <a:rPr lang="zh-TW" altLang="en-US" sz="2400" dirty="0">
                <a:latin typeface="+mn-ea"/>
              </a:rPr>
              <a:t>分別為內容主題、相關的已有知識及如何歸納內容</a:t>
            </a:r>
            <a:r>
              <a:rPr lang="zh-TW" altLang="en-US" sz="2400" dirty="0"/>
              <a:t>，例子如下：</a:t>
            </a:r>
            <a:endParaRPr lang="en-US" altLang="zh-TW" sz="2400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/>
          </p:nvPr>
        </p:nvGraphicFramePr>
        <p:xfrm>
          <a:off x="922183" y="3229026"/>
          <a:ext cx="9872486" cy="30175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133183">
                  <a:extLst>
                    <a:ext uri="{9D8B030D-6E8A-4147-A177-3AD203B41FA5}">
                      <a16:colId xmlns:a16="http://schemas.microsoft.com/office/drawing/2014/main" val="3954139865"/>
                    </a:ext>
                  </a:extLst>
                </a:gridCol>
                <a:gridCol w="7739303">
                  <a:extLst>
                    <a:ext uri="{9D8B030D-6E8A-4147-A177-3AD203B41FA5}">
                      <a16:colId xmlns:a16="http://schemas.microsoft.com/office/drawing/2014/main" val="3855736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主題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要形容甚麼？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2000" i="1" dirty="0" smtClean="0">
                          <a:latin typeface="+mn-ea"/>
                        </a:rPr>
                        <a:t>……</a:t>
                      </a:r>
                      <a:r>
                        <a:rPr lang="zh-TW" altLang="en-US" sz="2000" i="1" dirty="0" smtClean="0">
                          <a:latin typeface="+mn-ea"/>
                        </a:rPr>
                        <a:t>是甚麼？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8109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/>
                      </a:pPr>
                      <a:r>
                        <a:rPr lang="zh-TW" altLang="en-US" sz="2000" dirty="0" smtClean="0"/>
                        <a:t>已有知識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TW" altLang="en-US" sz="2000" i="1" dirty="0" smtClean="0"/>
                        <a:t>我對這個主題有甚麼了解？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我對這個主題有甚麼感覺？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有甚麼關於這個話題的事情，曾發生在我身上？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我的同學／老師對這個主題有甚麼了解？</a:t>
                      </a:r>
                      <a:endParaRPr lang="en-US" altLang="zh-TW" sz="2000" i="1" dirty="0" smtClean="0"/>
                    </a:p>
                    <a:p>
                      <a:r>
                        <a:rPr lang="zh-TW" altLang="en-US" sz="2000" i="1" dirty="0" smtClean="0"/>
                        <a:t>關於這個話題我想讓我的同學／老師知道甚麼？</a:t>
                      </a:r>
                      <a:endParaRPr lang="zh-TW" altLang="en-US" sz="2000" i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93243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57200" indent="-457200">
                        <a:buFont typeface="+mj-ea"/>
                        <a:buAutoNum type="ea1ChtPeriod" startAt="3"/>
                      </a:pPr>
                      <a:r>
                        <a:rPr lang="zh-TW" altLang="en-US" sz="2000" dirty="0" smtClean="0"/>
                        <a:t>歸納</a:t>
                      </a:r>
                      <a:endParaRPr lang="zh-TW" altLang="en-US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i="1" dirty="0" smtClean="0">
                          <a:latin typeface="+mn-ea"/>
                        </a:rPr>
                        <a:t>我應如何歸納我的內容？</a:t>
                      </a:r>
                      <a:r>
                        <a:rPr lang="en-US" altLang="zh-TW" sz="2000" i="1" dirty="0" smtClean="0">
                          <a:latin typeface="+mn-ea"/>
                        </a:rPr>
                        <a:t/>
                      </a:r>
                      <a:br>
                        <a:rPr lang="en-US" altLang="zh-TW" sz="2000" i="1" dirty="0" smtClean="0">
                          <a:latin typeface="+mn-ea"/>
                        </a:rPr>
                      </a:br>
                      <a:r>
                        <a:rPr lang="zh-TW" altLang="en-US" sz="2000" i="1" dirty="0" smtClean="0">
                          <a:latin typeface="+mn-ea"/>
                        </a:rPr>
                        <a:t>哪些內容是關於同一方面？</a:t>
                      </a:r>
                      <a:endParaRPr lang="en-US" altLang="zh-TW" sz="2000" i="1" dirty="0" smtClean="0">
                        <a:latin typeface="+mn-ea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46423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5368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17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8898710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/>
              <a:t>組織圖是一種視覺提示，能提高學生對不同「評述性話語」類型結構的認識，有助學生整理抽象概念之間的關係，在處理課程學習內容中涉及的主要概念時，能用來聯繫不同概念。</a:t>
            </a:r>
            <a:endParaRPr lang="en-US" altLang="zh-TW" sz="2400" dirty="0"/>
          </a:p>
          <a:p>
            <a:endParaRPr lang="en-US" altLang="zh-TW" sz="2400" dirty="0"/>
          </a:p>
          <a:p>
            <a:r>
              <a:rPr lang="zh-TW" altLang="en-US" sz="2400" dirty="0">
                <a:latin typeface="+mn-ea"/>
              </a:rPr>
              <a:t>組織圖能讓學生具體地以視覺形式思考及組織想法，有助學生準備說話</a:t>
            </a:r>
            <a:r>
              <a:rPr lang="zh-HK" altLang="en-US" sz="2400" dirty="0">
                <a:latin typeface="+mn-ea"/>
              </a:rPr>
              <a:t>及</a:t>
            </a:r>
            <a:r>
              <a:rPr lang="zh-TW" altLang="en-US" sz="2400" dirty="0">
                <a:latin typeface="+mn-ea"/>
              </a:rPr>
              <a:t>寫作的內容。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>
                <a:latin typeface="+mn-ea"/>
              </a:rPr>
              <a:t>各</a:t>
            </a:r>
            <a:r>
              <a:rPr lang="zh-TW" altLang="en-US" sz="2400"/>
              <a:t>「評述性話語」類型有不同的結構，因此其</a:t>
            </a:r>
            <a:r>
              <a:rPr lang="zh-TW" altLang="en-US" sz="2400">
                <a:latin typeface="+mn-ea"/>
              </a:rPr>
              <a:t>組織圖各有不同。</a:t>
            </a:r>
            <a:endParaRPr lang="en-US" altLang="zh-TW" sz="2400" dirty="0">
              <a:latin typeface="+mn-ea"/>
            </a:endParaRPr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6327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18</a:t>
            </a:fld>
            <a:endParaRPr lang="en-US" dirty="0"/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35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8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6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7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5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0" name="矩形 59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1" name="矩形 60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2" name="矩形 61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3" name="矩形 62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64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5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6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7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68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69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0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1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72" name="圓角矩形 71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3" name="矩形 72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3129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19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1620000"/>
            <a:ext cx="10014990" cy="49244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000" b="1" dirty="0" smtClean="0">
                <a:latin typeface="+mn-ea"/>
              </a:rPr>
              <a:t>介紹：</a:t>
            </a:r>
            <a:endParaRPr lang="en-US" altLang="zh-TW" sz="2000" b="1" dirty="0" smtClean="0">
              <a:latin typeface="+mn-ea"/>
            </a:endParaRPr>
          </a:p>
          <a:p>
            <a:r>
              <a:rPr lang="zh-TW" altLang="en-US" sz="2000" dirty="0">
                <a:latin typeface="+mn-ea"/>
              </a:rPr>
              <a:t>學生應詳細地闡述重點，以表達更豐富的內容，例如提供細節、提供理由、舉出例子、分析帶來的影響等</a:t>
            </a:r>
            <a:r>
              <a:rPr lang="zh-TW" altLang="en-US" sz="2000" dirty="0" smtClean="0">
                <a:latin typeface="+mn-ea"/>
              </a:rPr>
              <a:t>。</a:t>
            </a:r>
          </a:p>
          <a:p>
            <a:r>
              <a:rPr lang="zh-TW" altLang="en-US" sz="2000" dirty="0">
                <a:latin typeface="+mn-ea"/>
              </a:rPr>
              <a:t>闡述方法的示例：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細節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 smtClean="0"/>
              <a:t>如</a:t>
            </a:r>
            <a:r>
              <a:rPr lang="zh-TW" altLang="en-US" sz="2000" dirty="0"/>
              <a:t>：這個新商場的地理位置優越，</a:t>
            </a:r>
            <a:r>
              <a:rPr lang="zh-TW" altLang="en-US" sz="2000" b="1" dirty="0"/>
              <a:t>位於市中心，而且在鐵路車站上蓋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提供</a:t>
            </a:r>
            <a:r>
              <a:rPr lang="zh-TW" altLang="en-US" sz="2000" u="sng" dirty="0" smtClean="0"/>
              <a:t>理由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如：香港</a:t>
            </a:r>
            <a:r>
              <a:rPr lang="zh-TW" altLang="en-US" sz="2000" dirty="0" smtClean="0"/>
              <a:t>太平山非常</a:t>
            </a:r>
            <a:r>
              <a:rPr lang="zh-TW" altLang="en-US" sz="2000" dirty="0"/>
              <a:t>適合旅客觀賞香港的夜景，</a:t>
            </a:r>
            <a:r>
              <a:rPr lang="zh-TW" altLang="en-US" sz="2000" b="1" dirty="0"/>
              <a:t>因為從山頂向下看，視野寬廣，全香港景色飽覽無遺</a:t>
            </a:r>
            <a:r>
              <a:rPr lang="zh-TW" altLang="en-US" sz="2000" dirty="0" smtClean="0"/>
              <a:t>。</a:t>
            </a:r>
            <a:endParaRPr lang="en-US" altLang="zh-TW" sz="2000" dirty="0" smtClean="0"/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舉出</a:t>
            </a:r>
            <a:r>
              <a:rPr lang="zh-TW" altLang="en-US" sz="2000" u="sng" dirty="0" smtClean="0"/>
              <a:t>例子</a:t>
            </a:r>
            <a:r>
              <a:rPr lang="en-US" altLang="zh-TW" sz="2000" dirty="0" smtClean="0"/>
              <a:t/>
            </a:r>
            <a:br>
              <a:rPr lang="en-US" altLang="zh-TW" sz="2000" dirty="0" smtClean="0"/>
            </a:br>
            <a:r>
              <a:rPr lang="zh-TW" altLang="en-US" sz="2000" dirty="0"/>
              <a:t>如：這間餐廳的自助餐食品選擇很多，</a:t>
            </a:r>
            <a:r>
              <a:rPr lang="zh-TW" altLang="en-US" sz="2000" b="1" dirty="0"/>
              <a:t>除了有中式、日式及東南亞美食外，還提供蠔、凍蝦、麵包蟹和長腳蟹等</a:t>
            </a:r>
            <a:r>
              <a:rPr lang="zh-TW" altLang="en-US" sz="2000" b="1" dirty="0" smtClean="0"/>
              <a:t>海鮮，</a:t>
            </a:r>
            <a:r>
              <a:rPr lang="zh-TW" altLang="en-US" sz="2000" b="1" dirty="0"/>
              <a:t>雪糕、雪條、各款蛋糕等甜品，飲品方面更有咖啡及茶無限添飲</a:t>
            </a:r>
            <a:r>
              <a:rPr lang="zh-TW" altLang="en-US" sz="2000" dirty="0"/>
              <a:t>。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sz="2000" u="sng" dirty="0"/>
              <a:t>分析帶來的</a:t>
            </a:r>
            <a:r>
              <a:rPr lang="zh-TW" altLang="en-US" sz="2000" u="sng" dirty="0" smtClean="0"/>
              <a:t>影響</a:t>
            </a:r>
            <a:r>
              <a:rPr lang="en-US" altLang="zh-TW" sz="2000" u="sng" dirty="0" smtClean="0"/>
              <a:t/>
            </a:r>
            <a:br>
              <a:rPr lang="en-US" altLang="zh-TW" sz="2000" u="sng" dirty="0" smtClean="0"/>
            </a:br>
            <a:r>
              <a:rPr lang="zh-TW" altLang="en-US" sz="2000" dirty="0"/>
              <a:t>如：這間速遞</a:t>
            </a:r>
            <a:r>
              <a:rPr lang="zh-TW" altLang="en-US" sz="2000" dirty="0" smtClean="0"/>
              <a:t>公司分店遍佈</a:t>
            </a:r>
            <a:r>
              <a:rPr lang="zh-TW" altLang="en-US" sz="2000" dirty="0"/>
              <a:t>全港，並提供自取服務，</a:t>
            </a:r>
            <a:r>
              <a:rPr lang="zh-TW" altLang="en-US" sz="2000" b="1" dirty="0"/>
              <a:t>顧客即使因上班而未能留在家中等待送貨，亦能選擇在空閒時間到門市取貨</a:t>
            </a:r>
            <a:r>
              <a:rPr lang="zh-TW" altLang="en-US" sz="2000" dirty="0" smtClean="0"/>
              <a:t>。</a:t>
            </a:r>
            <a:endParaRPr lang="zh-TW" altLang="en-US" sz="2000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778793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4" y="2553388"/>
            <a:ext cx="8521074" cy="258532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在日常生活及學習中，我們經常需要描述某主題的細節、屬性或背景等，例如社會問題、人物特徵及物件外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型。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我們可以從多角度描述主題，使表達內容更豐富，讓聆聽者更了解主題。</a:t>
            </a:r>
            <a:endParaRPr lang="en-US" altLang="zh-TW" sz="24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有條理地描述能令表達的內容更清晰，聆聽者也易於明白。</a:t>
            </a: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426185" y="6056063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7579751" y="974598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157" name="Group 156">
            <a:extLst>
              <a:ext uri="{FF2B5EF4-FFF2-40B4-BE49-F238E27FC236}">
                <a16:creationId xmlns:a16="http://schemas.microsoft.com/office/drawing/2014/main" id="{32259E3E-58CB-4F39-A8F9-588E26FC2FA4}"/>
              </a:ext>
            </a:extLst>
          </p:cNvPr>
          <p:cNvGrpSpPr/>
          <p:nvPr/>
        </p:nvGrpSpPr>
        <p:grpSpPr>
          <a:xfrm>
            <a:off x="9212122" y="3525335"/>
            <a:ext cx="2603696" cy="2603690"/>
            <a:chOff x="10548774" y="4361353"/>
            <a:chExt cx="961004" cy="961002"/>
          </a:xfrm>
        </p:grpSpPr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>
              <a:off x="10548774" y="4361353"/>
              <a:ext cx="961004" cy="961002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6" name="Icon 44">
              <a:extLst>
                <a:ext uri="{FF2B5EF4-FFF2-40B4-BE49-F238E27FC236}">
                  <a16:creationId xmlns:a16="http://schemas.microsoft.com/office/drawing/2014/main" id="{3F11EB99-DFBA-456C-B9AF-FF7335FD0B68}"/>
                </a:ext>
              </a:extLst>
            </p:cNvPr>
            <p:cNvSpPr/>
            <p:nvPr/>
          </p:nvSpPr>
          <p:spPr>
            <a:xfrm>
              <a:off x="10851765" y="4664344"/>
              <a:ext cx="355022" cy="355020"/>
            </a:xfrm>
            <a:custGeom>
              <a:avLst/>
              <a:gdLst>
                <a:gd name="connsiteX0" fmla="*/ 480190 w 485775"/>
                <a:gd name="connsiteY0" fmla="*/ 335175 h 485775"/>
                <a:gd name="connsiteX1" fmla="*/ 383826 w 485775"/>
                <a:gd name="connsiteY1" fmla="*/ 239202 h 485775"/>
                <a:gd name="connsiteX2" fmla="*/ 457306 w 485775"/>
                <a:gd name="connsiteY2" fmla="*/ 165922 h 485775"/>
                <a:gd name="connsiteX3" fmla="*/ 485775 w 485775"/>
                <a:gd name="connsiteY3" fmla="*/ 97195 h 485775"/>
                <a:gd name="connsiteX4" fmla="*/ 457307 w 485775"/>
                <a:gd name="connsiteY4" fmla="*/ 28469 h 485775"/>
                <a:gd name="connsiteX5" fmla="*/ 388581 w 485775"/>
                <a:gd name="connsiteY5" fmla="*/ 0 h 485775"/>
                <a:gd name="connsiteX6" fmla="*/ 319853 w 485775"/>
                <a:gd name="connsiteY6" fmla="*/ 28468 h 485775"/>
                <a:gd name="connsiteX7" fmla="*/ 246747 w 485775"/>
                <a:gd name="connsiteY7" fmla="*/ 101574 h 485775"/>
                <a:gd name="connsiteX8" fmla="*/ 150310 w 485775"/>
                <a:gd name="connsiteY8" fmla="*/ 5531 h 485775"/>
                <a:gd name="connsiteX9" fmla="*/ 136854 w 485775"/>
                <a:gd name="connsiteY9" fmla="*/ 0 h 485775"/>
                <a:gd name="connsiteX10" fmla="*/ 123436 w 485775"/>
                <a:gd name="connsiteY10" fmla="*/ 5624 h 485775"/>
                <a:gd name="connsiteX11" fmla="*/ 5493 w 485775"/>
                <a:gd name="connsiteY11" fmla="*/ 124725 h 485775"/>
                <a:gd name="connsiteX12" fmla="*/ 5586 w 485775"/>
                <a:gd name="connsiteY12" fmla="*/ 151522 h 485775"/>
                <a:gd name="connsiteX13" fmla="*/ 101386 w 485775"/>
                <a:gd name="connsiteY13" fmla="*/ 246936 h 485775"/>
                <a:gd name="connsiteX14" fmla="*/ 48222 w 485775"/>
                <a:gd name="connsiteY14" fmla="*/ 300100 h 485775"/>
                <a:gd name="connsiteX15" fmla="*/ 43360 w 485775"/>
                <a:gd name="connsiteY15" fmla="*/ 308429 h 485775"/>
                <a:gd name="connsiteX16" fmla="*/ 695 w 485775"/>
                <a:gd name="connsiteY16" fmla="*/ 461711 h 485775"/>
                <a:gd name="connsiteX17" fmla="*/ 5594 w 485775"/>
                <a:gd name="connsiteY17" fmla="*/ 480252 h 485775"/>
                <a:gd name="connsiteX18" fmla="*/ 18977 w 485775"/>
                <a:gd name="connsiteY18" fmla="*/ 485775 h 485775"/>
                <a:gd name="connsiteX19" fmla="*/ 24160 w 485775"/>
                <a:gd name="connsiteY19" fmla="*/ 485052 h 485775"/>
                <a:gd name="connsiteX20" fmla="*/ 177442 w 485775"/>
                <a:gd name="connsiteY20" fmla="*/ 441512 h 485775"/>
                <a:gd name="connsiteX21" fmla="*/ 190619 w 485775"/>
                <a:gd name="connsiteY21" fmla="*/ 428047 h 485775"/>
                <a:gd name="connsiteX22" fmla="*/ 185696 w 485775"/>
                <a:gd name="connsiteY22" fmla="*/ 409862 h 485775"/>
                <a:gd name="connsiteX23" fmla="*/ 89061 w 485775"/>
                <a:gd name="connsiteY23" fmla="*/ 312933 h 485775"/>
                <a:gd name="connsiteX24" fmla="*/ 314220 w 485775"/>
                <a:gd name="connsiteY24" fmla="*/ 87774 h 485775"/>
                <a:gd name="connsiteX25" fmla="*/ 397958 w 485775"/>
                <a:gd name="connsiteY25" fmla="*/ 171511 h 485775"/>
                <a:gd name="connsiteX26" fmla="*/ 225589 w 485775"/>
                <a:gd name="connsiteY26" fmla="*/ 343409 h 485775"/>
                <a:gd name="connsiteX27" fmla="*/ 220013 w 485775"/>
                <a:gd name="connsiteY27" fmla="*/ 356867 h 485775"/>
                <a:gd name="connsiteX28" fmla="*/ 225621 w 485775"/>
                <a:gd name="connsiteY28" fmla="*/ 370313 h 485775"/>
                <a:gd name="connsiteX29" fmla="*/ 336401 w 485775"/>
                <a:gd name="connsiteY29" fmla="*/ 480268 h 485775"/>
                <a:gd name="connsiteX30" fmla="*/ 349768 w 485775"/>
                <a:gd name="connsiteY30" fmla="*/ 485775 h 485775"/>
                <a:gd name="connsiteX31" fmla="*/ 349850 w 485775"/>
                <a:gd name="connsiteY31" fmla="*/ 485775 h 485775"/>
                <a:gd name="connsiteX32" fmla="*/ 363251 w 485775"/>
                <a:gd name="connsiteY32" fmla="*/ 480152 h 485775"/>
                <a:gd name="connsiteX33" fmla="*/ 480283 w 485775"/>
                <a:gd name="connsiteY33" fmla="*/ 361973 h 485775"/>
                <a:gd name="connsiteX34" fmla="*/ 480190 w 485775"/>
                <a:gd name="connsiteY34" fmla="*/ 335175 h 485775"/>
                <a:gd name="connsiteX35" fmla="*/ 136050 w 485775"/>
                <a:gd name="connsiteY35" fmla="*/ 413818 h 485775"/>
                <a:gd name="connsiteX36" fmla="*/ 46326 w 485775"/>
                <a:gd name="connsiteY36" fmla="*/ 439304 h 485775"/>
                <a:gd name="connsiteX37" fmla="*/ 71454 w 485775"/>
                <a:gd name="connsiteY37" fmla="*/ 349026 h 485775"/>
                <a:gd name="connsiteX38" fmla="*/ 136050 w 485775"/>
                <a:gd name="connsiteY38" fmla="*/ 413818 h 485775"/>
                <a:gd name="connsiteX39" fmla="*/ 128223 w 485775"/>
                <a:gd name="connsiteY39" fmla="*/ 220101 h 485775"/>
                <a:gd name="connsiteX40" fmla="*/ 45774 w 485775"/>
                <a:gd name="connsiteY40" fmla="*/ 137984 h 485775"/>
                <a:gd name="connsiteX41" fmla="*/ 137013 w 485775"/>
                <a:gd name="connsiteY41" fmla="*/ 45849 h 485775"/>
                <a:gd name="connsiteX42" fmla="*/ 167122 w 485775"/>
                <a:gd name="connsiteY42" fmla="*/ 75834 h 485775"/>
                <a:gd name="connsiteX43" fmla="*/ 129740 w 485775"/>
                <a:gd name="connsiteY43" fmla="*/ 113828 h 485775"/>
                <a:gd name="connsiteX44" fmla="*/ 129958 w 485775"/>
                <a:gd name="connsiteY44" fmla="*/ 140662 h 485775"/>
                <a:gd name="connsiteX45" fmla="*/ 143265 w 485775"/>
                <a:gd name="connsiteY45" fmla="*/ 146112 h 485775"/>
                <a:gd name="connsiteX46" fmla="*/ 156793 w 485775"/>
                <a:gd name="connsiteY46" fmla="*/ 140445 h 485775"/>
                <a:gd name="connsiteX47" fmla="*/ 194013 w 485775"/>
                <a:gd name="connsiteY47" fmla="*/ 102616 h 485775"/>
                <a:gd name="connsiteX48" fmla="*/ 219913 w 485775"/>
                <a:gd name="connsiteY48" fmla="*/ 128411 h 485775"/>
                <a:gd name="connsiteX49" fmla="*/ 128223 w 485775"/>
                <a:gd name="connsiteY49" fmla="*/ 220101 h 485775"/>
                <a:gd name="connsiteX50" fmla="*/ 341057 w 485775"/>
                <a:gd name="connsiteY50" fmla="*/ 60937 h 485775"/>
                <a:gd name="connsiteX51" fmla="*/ 346690 w 485775"/>
                <a:gd name="connsiteY51" fmla="*/ 55304 h 485775"/>
                <a:gd name="connsiteX52" fmla="*/ 388581 w 485775"/>
                <a:gd name="connsiteY52" fmla="*/ 37951 h 485775"/>
                <a:gd name="connsiteX53" fmla="*/ 430471 w 485775"/>
                <a:gd name="connsiteY53" fmla="*/ 55305 h 485775"/>
                <a:gd name="connsiteX54" fmla="*/ 447824 w 485775"/>
                <a:gd name="connsiteY54" fmla="*/ 97195 h 485775"/>
                <a:gd name="connsiteX55" fmla="*/ 430488 w 485775"/>
                <a:gd name="connsiteY55" fmla="*/ 139068 h 485775"/>
                <a:gd name="connsiteX56" fmla="*/ 424829 w 485775"/>
                <a:gd name="connsiteY56" fmla="*/ 144712 h 485775"/>
                <a:gd name="connsiteX57" fmla="*/ 341057 w 485775"/>
                <a:gd name="connsiteY57" fmla="*/ 60937 h 485775"/>
                <a:gd name="connsiteX58" fmla="*/ 349652 w 485775"/>
                <a:gd name="connsiteY58" fmla="*/ 439949 h 485775"/>
                <a:gd name="connsiteX59" fmla="*/ 265893 w 485775"/>
                <a:gd name="connsiteY59" fmla="*/ 356813 h 485775"/>
                <a:gd name="connsiteX60" fmla="*/ 356954 w 485775"/>
                <a:gd name="connsiteY60" fmla="*/ 266002 h 485775"/>
                <a:gd name="connsiteX61" fmla="*/ 382553 w 485775"/>
                <a:gd name="connsiteY61" fmla="*/ 291497 h 485775"/>
                <a:gd name="connsiteX62" fmla="*/ 346122 w 485775"/>
                <a:gd name="connsiteY62" fmla="*/ 328192 h 485775"/>
                <a:gd name="connsiteX63" fmla="*/ 346220 w 485775"/>
                <a:gd name="connsiteY63" fmla="*/ 355028 h 485775"/>
                <a:gd name="connsiteX64" fmla="*/ 359589 w 485775"/>
                <a:gd name="connsiteY64" fmla="*/ 360537 h 485775"/>
                <a:gd name="connsiteX65" fmla="*/ 373055 w 485775"/>
                <a:gd name="connsiteY65" fmla="*/ 354931 h 485775"/>
                <a:gd name="connsiteX66" fmla="*/ 409445 w 485775"/>
                <a:gd name="connsiteY66" fmla="*/ 318279 h 485775"/>
                <a:gd name="connsiteX67" fmla="*/ 440004 w 485775"/>
                <a:gd name="connsiteY67" fmla="*/ 348714 h 485775"/>
                <a:gd name="connsiteX68" fmla="*/ 349652 w 485775"/>
                <a:gd name="connsiteY68" fmla="*/ 439949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775">
                  <a:moveTo>
                    <a:pt x="480190" y="335175"/>
                  </a:moveTo>
                  <a:lnTo>
                    <a:pt x="383826" y="239202"/>
                  </a:lnTo>
                  <a:lnTo>
                    <a:pt x="457306" y="165922"/>
                  </a:lnTo>
                  <a:cubicBezTo>
                    <a:pt x="475665" y="147564"/>
                    <a:pt x="485775" y="123157"/>
                    <a:pt x="485775" y="97195"/>
                  </a:cubicBezTo>
                  <a:cubicBezTo>
                    <a:pt x="485775" y="71234"/>
                    <a:pt x="475665" y="46826"/>
                    <a:pt x="457307" y="28469"/>
                  </a:cubicBezTo>
                  <a:cubicBezTo>
                    <a:pt x="438950" y="10110"/>
                    <a:pt x="414542" y="0"/>
                    <a:pt x="388581" y="0"/>
                  </a:cubicBezTo>
                  <a:cubicBezTo>
                    <a:pt x="362619" y="0"/>
                    <a:pt x="338211" y="10110"/>
                    <a:pt x="319853" y="28468"/>
                  </a:cubicBezTo>
                  <a:lnTo>
                    <a:pt x="246747" y="101574"/>
                  </a:lnTo>
                  <a:lnTo>
                    <a:pt x="150310" y="5531"/>
                  </a:lnTo>
                  <a:cubicBezTo>
                    <a:pt x="146737" y="1973"/>
                    <a:pt x="141892" y="-24"/>
                    <a:pt x="136854" y="0"/>
                  </a:cubicBezTo>
                  <a:cubicBezTo>
                    <a:pt x="131812" y="18"/>
                    <a:pt x="126984" y="2041"/>
                    <a:pt x="123436" y="5624"/>
                  </a:cubicBezTo>
                  <a:lnTo>
                    <a:pt x="5493" y="124725"/>
                  </a:lnTo>
                  <a:cubicBezTo>
                    <a:pt x="-1866" y="132157"/>
                    <a:pt x="-1825" y="144141"/>
                    <a:pt x="5586" y="151522"/>
                  </a:cubicBezTo>
                  <a:lnTo>
                    <a:pt x="101386" y="246936"/>
                  </a:lnTo>
                  <a:lnTo>
                    <a:pt x="48222" y="300100"/>
                  </a:lnTo>
                  <a:cubicBezTo>
                    <a:pt x="45911" y="302411"/>
                    <a:pt x="44237" y="305280"/>
                    <a:pt x="43360" y="308429"/>
                  </a:cubicBezTo>
                  <a:lnTo>
                    <a:pt x="695" y="461711"/>
                  </a:lnTo>
                  <a:cubicBezTo>
                    <a:pt x="-1144" y="468322"/>
                    <a:pt x="727" y="475413"/>
                    <a:pt x="5594" y="480252"/>
                  </a:cubicBezTo>
                  <a:cubicBezTo>
                    <a:pt x="9199" y="483839"/>
                    <a:pt x="14030" y="485775"/>
                    <a:pt x="18977" y="485775"/>
                  </a:cubicBezTo>
                  <a:cubicBezTo>
                    <a:pt x="20706" y="485775"/>
                    <a:pt x="22450" y="485538"/>
                    <a:pt x="24160" y="485052"/>
                  </a:cubicBezTo>
                  <a:lnTo>
                    <a:pt x="177442" y="441512"/>
                  </a:lnTo>
                  <a:cubicBezTo>
                    <a:pt x="183909" y="439675"/>
                    <a:pt x="188923" y="434553"/>
                    <a:pt x="190619" y="428047"/>
                  </a:cubicBezTo>
                  <a:cubicBezTo>
                    <a:pt x="192315" y="421541"/>
                    <a:pt x="190443" y="414623"/>
                    <a:pt x="185696" y="409862"/>
                  </a:cubicBezTo>
                  <a:lnTo>
                    <a:pt x="89061" y="312933"/>
                  </a:lnTo>
                  <a:lnTo>
                    <a:pt x="314220" y="87774"/>
                  </a:lnTo>
                  <a:lnTo>
                    <a:pt x="397958" y="171511"/>
                  </a:lnTo>
                  <a:lnTo>
                    <a:pt x="225589" y="343409"/>
                  </a:lnTo>
                  <a:cubicBezTo>
                    <a:pt x="222013" y="346975"/>
                    <a:pt x="220007" y="351818"/>
                    <a:pt x="220013" y="356867"/>
                  </a:cubicBezTo>
                  <a:cubicBezTo>
                    <a:pt x="220019" y="361917"/>
                    <a:pt x="222038" y="366756"/>
                    <a:pt x="225621" y="370313"/>
                  </a:cubicBezTo>
                  <a:lnTo>
                    <a:pt x="336401" y="480268"/>
                  </a:lnTo>
                  <a:cubicBezTo>
                    <a:pt x="339956" y="483796"/>
                    <a:pt x="344761" y="485775"/>
                    <a:pt x="349768" y="485775"/>
                  </a:cubicBezTo>
                  <a:cubicBezTo>
                    <a:pt x="349795" y="485775"/>
                    <a:pt x="349823" y="485775"/>
                    <a:pt x="349850" y="485775"/>
                  </a:cubicBezTo>
                  <a:cubicBezTo>
                    <a:pt x="354887" y="485753"/>
                    <a:pt x="359708" y="483731"/>
                    <a:pt x="363251" y="480152"/>
                  </a:cubicBezTo>
                  <a:lnTo>
                    <a:pt x="480283" y="361973"/>
                  </a:lnTo>
                  <a:cubicBezTo>
                    <a:pt x="487643" y="354541"/>
                    <a:pt x="487601" y="342555"/>
                    <a:pt x="480190" y="335175"/>
                  </a:cubicBezTo>
                  <a:close/>
                  <a:moveTo>
                    <a:pt x="136050" y="413818"/>
                  </a:moveTo>
                  <a:lnTo>
                    <a:pt x="46326" y="439304"/>
                  </a:lnTo>
                  <a:lnTo>
                    <a:pt x="71454" y="349026"/>
                  </a:lnTo>
                  <a:lnTo>
                    <a:pt x="136050" y="413818"/>
                  </a:lnTo>
                  <a:close/>
                  <a:moveTo>
                    <a:pt x="128223" y="220101"/>
                  </a:moveTo>
                  <a:lnTo>
                    <a:pt x="45774" y="137984"/>
                  </a:lnTo>
                  <a:lnTo>
                    <a:pt x="137013" y="45849"/>
                  </a:lnTo>
                  <a:lnTo>
                    <a:pt x="167122" y="75834"/>
                  </a:lnTo>
                  <a:lnTo>
                    <a:pt x="129740" y="113828"/>
                  </a:lnTo>
                  <a:cubicBezTo>
                    <a:pt x="122390" y="121299"/>
                    <a:pt x="122487" y="133313"/>
                    <a:pt x="129958" y="140662"/>
                  </a:cubicBezTo>
                  <a:cubicBezTo>
                    <a:pt x="133653" y="144299"/>
                    <a:pt x="138460" y="146112"/>
                    <a:pt x="143265" y="146112"/>
                  </a:cubicBezTo>
                  <a:cubicBezTo>
                    <a:pt x="148173" y="146112"/>
                    <a:pt x="153079" y="144219"/>
                    <a:pt x="156793" y="140445"/>
                  </a:cubicBezTo>
                  <a:lnTo>
                    <a:pt x="194013" y="102616"/>
                  </a:lnTo>
                  <a:lnTo>
                    <a:pt x="219913" y="128411"/>
                  </a:lnTo>
                  <a:lnTo>
                    <a:pt x="128223" y="220101"/>
                  </a:lnTo>
                  <a:close/>
                  <a:moveTo>
                    <a:pt x="341057" y="60937"/>
                  </a:moveTo>
                  <a:lnTo>
                    <a:pt x="346690" y="55304"/>
                  </a:lnTo>
                  <a:cubicBezTo>
                    <a:pt x="357879" y="44114"/>
                    <a:pt x="372756" y="37951"/>
                    <a:pt x="388581" y="37951"/>
                  </a:cubicBezTo>
                  <a:cubicBezTo>
                    <a:pt x="404406" y="37951"/>
                    <a:pt x="419281" y="44114"/>
                    <a:pt x="430471" y="55305"/>
                  </a:cubicBezTo>
                  <a:cubicBezTo>
                    <a:pt x="441661" y="66494"/>
                    <a:pt x="447824" y="81370"/>
                    <a:pt x="447824" y="97195"/>
                  </a:cubicBezTo>
                  <a:cubicBezTo>
                    <a:pt x="447824" y="113020"/>
                    <a:pt x="441661" y="127897"/>
                    <a:pt x="430488" y="139068"/>
                  </a:cubicBezTo>
                  <a:lnTo>
                    <a:pt x="424829" y="144712"/>
                  </a:lnTo>
                  <a:lnTo>
                    <a:pt x="341057" y="60937"/>
                  </a:lnTo>
                  <a:close/>
                  <a:moveTo>
                    <a:pt x="349652" y="439949"/>
                  </a:moveTo>
                  <a:lnTo>
                    <a:pt x="265893" y="356813"/>
                  </a:lnTo>
                  <a:lnTo>
                    <a:pt x="356954" y="266002"/>
                  </a:lnTo>
                  <a:lnTo>
                    <a:pt x="382553" y="291497"/>
                  </a:lnTo>
                  <a:lnTo>
                    <a:pt x="346122" y="328192"/>
                  </a:lnTo>
                  <a:cubicBezTo>
                    <a:pt x="338739" y="335630"/>
                    <a:pt x="338782" y="347644"/>
                    <a:pt x="346220" y="355028"/>
                  </a:cubicBezTo>
                  <a:cubicBezTo>
                    <a:pt x="349920" y="358702"/>
                    <a:pt x="354755" y="360537"/>
                    <a:pt x="359589" y="360537"/>
                  </a:cubicBezTo>
                  <a:cubicBezTo>
                    <a:pt x="364468" y="360537"/>
                    <a:pt x="369346" y="358667"/>
                    <a:pt x="373055" y="354931"/>
                  </a:cubicBezTo>
                  <a:lnTo>
                    <a:pt x="409445" y="318279"/>
                  </a:lnTo>
                  <a:lnTo>
                    <a:pt x="440004" y="348714"/>
                  </a:lnTo>
                  <a:lnTo>
                    <a:pt x="349652" y="439949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1285562"/>
            <a:ext cx="2458916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4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描述</a:t>
            </a:r>
            <a:endParaRPr lang="en-ID" altLang="zh-TW" sz="4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70265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20</a:t>
            </a:fld>
            <a:endParaRPr lang="en-US" dirty="0"/>
          </a:p>
        </p:txBody>
      </p:sp>
      <p:sp>
        <p:nvSpPr>
          <p:cNvPr id="10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10775011" cy="470898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b="1" dirty="0" smtClean="0">
                <a:latin typeface="+mn-ea"/>
              </a:rPr>
              <a:t>介紹：</a:t>
            </a:r>
            <a:endParaRPr lang="en-US" altLang="zh-TW" b="1" dirty="0" smtClean="0">
              <a:latin typeface="+mn-ea"/>
            </a:endParaRPr>
          </a:p>
          <a:p>
            <a:r>
              <a:rPr lang="zh-TW" altLang="en-US" dirty="0" smtClean="0">
                <a:latin typeface="+mn-ea"/>
              </a:rPr>
              <a:t>學生</a:t>
            </a:r>
            <a:r>
              <a:rPr lang="zh-TW" altLang="en-US" dirty="0">
                <a:latin typeface="+mn-ea"/>
              </a:rPr>
              <a:t>應組織內容的優次</a:t>
            </a:r>
            <a:r>
              <a:rPr lang="zh-TW" altLang="en-US" dirty="0" smtClean="0">
                <a:latin typeface="+mn-ea"/>
              </a:rPr>
              <a:t>，讓</a:t>
            </a:r>
            <a:r>
              <a:rPr lang="zh-TW" altLang="en-US" dirty="0">
                <a:latin typeface="+mn-ea"/>
              </a:rPr>
              <a:t>內容顯得更有</a:t>
            </a:r>
            <a:r>
              <a:rPr lang="zh-TW" altLang="en-US" dirty="0" smtClean="0">
                <a:latin typeface="+mn-ea"/>
              </a:rPr>
              <a:t>層次。</a:t>
            </a:r>
            <a:endParaRPr lang="en-US" altLang="zh-TW" dirty="0">
              <a:latin typeface="+mn-ea"/>
            </a:endParaRPr>
          </a:p>
          <a:p>
            <a:r>
              <a:rPr lang="zh-TW" altLang="en-US" dirty="0">
                <a:latin typeface="+mn-ea"/>
              </a:rPr>
              <a:t>合理優次的</a:t>
            </a:r>
            <a:r>
              <a:rPr lang="zh-TW" altLang="en-US" dirty="0" smtClean="0">
                <a:latin typeface="+mn-ea"/>
              </a:rPr>
              <a:t>示例：</a:t>
            </a:r>
            <a:endParaRPr lang="en-US" altLang="zh-TW" dirty="0">
              <a:latin typeface="+mn-ea"/>
            </a:endParaRP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/>
              <a:t>由主要到</a:t>
            </a:r>
            <a:r>
              <a:rPr lang="zh-TW" altLang="en-US" u="sng" dirty="0" smtClean="0"/>
              <a:t>次要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如：先描述食品的味道及價錢，再描述生產地、包裝、材料、成份、製作過程等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普遍到</a:t>
            </a:r>
            <a:r>
              <a:rPr lang="zh-TW" altLang="en-US" u="sng" dirty="0" smtClean="0"/>
              <a:t>特別</a:t>
            </a:r>
            <a:r>
              <a:rPr lang="en-US" altLang="zh-TW" dirty="0" smtClean="0"/>
              <a:t/>
            </a:r>
            <a:br>
              <a:rPr lang="en-US" altLang="zh-TW" dirty="0" smtClean="0"/>
            </a:br>
            <a:r>
              <a:rPr lang="zh-TW" altLang="en-US" dirty="0"/>
              <a:t>如：先描述某牌子的</a:t>
            </a:r>
            <a:r>
              <a:rPr lang="zh-TW" altLang="en-US" dirty="0" smtClean="0"/>
              <a:t>吸塵機</a:t>
            </a:r>
            <a:r>
              <a:rPr lang="zh-TW" altLang="en-US" dirty="0"/>
              <a:t>常用的功能</a:t>
            </a:r>
            <a:r>
              <a:rPr lang="zh-TW" altLang="en-US" dirty="0" smtClean="0"/>
              <a:t>及／或特徵</a:t>
            </a:r>
            <a:r>
              <a:rPr lang="zh-TW" altLang="en-US" dirty="0"/>
              <a:t>，再描述其特有的功能</a:t>
            </a:r>
            <a:r>
              <a:rPr lang="zh-TW" altLang="en-US" dirty="0" smtClean="0"/>
              <a:t>及／或</a:t>
            </a:r>
            <a:r>
              <a:rPr lang="zh-TW" altLang="en-US" dirty="0"/>
              <a:t>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基本到</a:t>
            </a:r>
            <a:r>
              <a:rPr lang="zh-TW" altLang="en-US" u="sng" dirty="0" smtClean="0"/>
              <a:t>深入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如：先描述活動的目的、對象、日期及場地等背景資料，再描述活動需要準備的物資、安排及分工等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具體到</a:t>
            </a:r>
            <a:r>
              <a:rPr lang="zh-TW" altLang="en-US" u="sng" dirty="0" smtClean="0"/>
              <a:t>抽象</a:t>
            </a:r>
            <a:r>
              <a:rPr lang="en-US" altLang="zh-TW" u="sng" dirty="0"/>
              <a:t/>
            </a:r>
            <a:br>
              <a:rPr lang="en-US" altLang="zh-TW" u="sng" dirty="0"/>
            </a:br>
            <a:r>
              <a:rPr lang="zh-TW" altLang="en-US" dirty="0"/>
              <a:t>如：先描述人物的外型，再描述人物的性格及想法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先到</a:t>
            </a:r>
            <a:r>
              <a:rPr lang="zh-TW" altLang="en-US" u="sng" dirty="0" smtClean="0"/>
              <a:t>後</a:t>
            </a:r>
            <a:r>
              <a:rPr lang="en-US" altLang="zh-TW" dirty="0"/>
              <a:t/>
            </a:r>
            <a:br>
              <a:rPr lang="en-US" altLang="zh-TW" dirty="0"/>
            </a:br>
            <a:r>
              <a:rPr lang="zh-TW" altLang="en-US" dirty="0"/>
              <a:t>如：先描述飛機起飛前的特徵，然後描述起飛時的特徵，之後描述於空中飛行時的特徵，最後描述降落時的特徵</a:t>
            </a:r>
          </a:p>
          <a:p>
            <a:pPr marL="684000" lvl="1" indent="-342000">
              <a:buFont typeface="Wingdings" panose="05000000000000000000" pitchFamily="2" charset="2"/>
              <a:buChar char="Ø"/>
            </a:pPr>
            <a:r>
              <a:rPr lang="zh-TW" altLang="en-US" u="sng" dirty="0" smtClean="0"/>
              <a:t>由</a:t>
            </a:r>
            <a:r>
              <a:rPr lang="zh-TW" altLang="en-US" u="sng" dirty="0"/>
              <a:t>外到</a:t>
            </a:r>
            <a:r>
              <a:rPr lang="zh-TW" altLang="en-US" u="sng" dirty="0" smtClean="0"/>
              <a:t>內</a:t>
            </a:r>
            <a:r>
              <a:rPr lang="zh-TW" altLang="en-US" u="sng" dirty="0" smtClean="0">
                <a:latin typeface="+mn-ea"/>
              </a:rPr>
              <a:t>（或</a:t>
            </a:r>
            <a:r>
              <a:rPr lang="zh-TW" altLang="en-US" u="sng" dirty="0">
                <a:latin typeface="+mn-ea"/>
              </a:rPr>
              <a:t>由內到</a:t>
            </a:r>
            <a:r>
              <a:rPr lang="zh-TW" altLang="en-US" u="sng" dirty="0" smtClean="0">
                <a:latin typeface="+mn-ea"/>
              </a:rPr>
              <a:t>外）</a:t>
            </a:r>
            <a:r>
              <a:rPr lang="en-US" altLang="zh-TW" dirty="0">
                <a:latin typeface="+mn-ea"/>
              </a:rPr>
              <a:t/>
            </a:r>
            <a:br>
              <a:rPr lang="en-US" altLang="zh-TW" dirty="0">
                <a:latin typeface="+mn-ea"/>
              </a:rPr>
            </a:br>
            <a:r>
              <a:rPr lang="zh-TW" altLang="en-US" dirty="0"/>
              <a:t>如：先描述建築物的外型，再描述內裡的設施或設計</a:t>
            </a:r>
          </a:p>
          <a:p>
            <a:r>
              <a:rPr lang="zh-TW" altLang="en-US" dirty="0" smtClean="0">
                <a:latin typeface="+mn-ea"/>
              </a:rPr>
              <a:t>如</a:t>
            </a:r>
            <a:r>
              <a:rPr lang="zh-TW" altLang="en-US" dirty="0">
                <a:latin typeface="+mn-ea"/>
              </a:rPr>
              <a:t>學生能合理地解釋，其組織優次的方法</a:t>
            </a:r>
            <a:r>
              <a:rPr lang="zh-TW" altLang="en-US" dirty="0" smtClean="0">
                <a:latin typeface="+mn-ea"/>
              </a:rPr>
              <a:t>可與上述示例不同。</a:t>
            </a:r>
            <a:endParaRPr lang="zh-TW" altLang="en-US" dirty="0">
              <a:latin typeface="+mn-ea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49851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21</a:t>
            </a:fld>
            <a:endParaRPr lang="en-US" dirty="0"/>
          </a:p>
        </p:txBody>
      </p:sp>
      <p:sp>
        <p:nvSpPr>
          <p:cNvPr id="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9029339" cy="2954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模範短語是一種視覺策略，能</a:t>
            </a:r>
            <a:r>
              <a:rPr lang="zh-TW" altLang="en-US" sz="2400" dirty="0"/>
              <a:t>突顯表達的方向及內容重點，</a:t>
            </a:r>
            <a:r>
              <a:rPr lang="zh-TW" altLang="en-US" sz="2400" dirty="0">
                <a:latin typeface="+mn-ea"/>
              </a:rPr>
              <a:t>清晰地展示話語的組織結構，並幫助</a:t>
            </a:r>
            <a:r>
              <a:rPr lang="zh-TW" altLang="en-US" sz="2400" dirty="0"/>
              <a:t>學生</a:t>
            </a:r>
            <a:r>
              <a:rPr lang="zh-TW" altLang="en-US" sz="2400" dirty="0">
                <a:latin typeface="+mn-ea"/>
              </a:rPr>
              <a:t>將內容重點轉化為句子及話語</a:t>
            </a:r>
            <a:r>
              <a:rPr lang="zh-TW" altLang="en-US" sz="2400" dirty="0" smtClean="0">
                <a:latin typeface="+mn-ea"/>
              </a:rPr>
              <a:t>。</a:t>
            </a:r>
            <a:endParaRPr lang="en-US" altLang="zh-TW" sz="2400" dirty="0">
              <a:latin typeface="+mn-ea"/>
            </a:endParaRPr>
          </a:p>
          <a:p>
            <a:endParaRPr lang="en-US" altLang="zh-TW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各</a:t>
            </a:r>
            <a:r>
              <a:rPr lang="zh-TW" altLang="en-US" sz="2400" dirty="0"/>
              <a:t>「評述性話語」類型有不同的結構</a:t>
            </a:r>
            <a:r>
              <a:rPr lang="zh-TW" altLang="en-US" sz="2400" dirty="0">
                <a:latin typeface="+mn-ea"/>
              </a:rPr>
              <a:t>，因此適合其運用的模範短語各有不同。</a:t>
            </a:r>
            <a:endParaRPr lang="en-US" altLang="zh-TW" sz="2400" dirty="0">
              <a:latin typeface="+mn-ea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altLang="zh-TW" sz="24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7272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22</a:t>
            </a:fld>
            <a:endParaRPr lang="en-US" dirty="0"/>
          </a:p>
        </p:txBody>
      </p:sp>
      <p:graphicFrame>
        <p:nvGraphicFramePr>
          <p:cNvPr id="22" name="Content Placeholder 8"/>
          <p:cNvGraphicFramePr>
            <a:graphicFrameLocks/>
          </p:cNvGraphicFramePr>
          <p:nvPr>
            <p:extLst/>
          </p:nvPr>
        </p:nvGraphicFramePr>
        <p:xfrm>
          <a:off x="2238897" y="1501071"/>
          <a:ext cx="8229600" cy="4954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b="0" i="1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2466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  <a:p>
                      <a:pPr marL="0" indent="0">
                        <a:buNone/>
                      </a:pPr>
                      <a:endParaRPr lang="en-US" altLang="zh-TW" sz="2000" b="1" dirty="0" smtClean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2000" b="1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3" name="TextBox 9"/>
          <p:cNvSpPr txBox="1"/>
          <p:nvPr/>
        </p:nvSpPr>
        <p:spPr>
          <a:xfrm>
            <a:off x="2238897" y="1501071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TW" altLang="en-US" b="1" dirty="0" smtClean="0"/>
              <a:t>點題</a:t>
            </a:r>
            <a:endParaRPr lang="en-US" b="1" dirty="0"/>
          </a:p>
        </p:txBody>
      </p:sp>
      <p:sp>
        <p:nvSpPr>
          <p:cNvPr id="25" name="TextBox 10"/>
          <p:cNvSpPr txBox="1"/>
          <p:nvPr/>
        </p:nvSpPr>
        <p:spPr>
          <a:xfrm>
            <a:off x="4759177" y="1501071"/>
            <a:ext cx="26468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zh-TW" altLang="en-US" i="1" dirty="0" smtClean="0"/>
              <a:t>我會描述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／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是</a:t>
            </a:r>
            <a:r>
              <a:rPr lang="en-US" altLang="zh-TW" i="1" dirty="0" smtClean="0"/>
              <a:t>……</a:t>
            </a:r>
            <a:endParaRPr lang="en-US" i="1" dirty="0"/>
          </a:p>
        </p:txBody>
      </p:sp>
      <p:sp>
        <p:nvSpPr>
          <p:cNvPr id="26" name="Rectangle 12"/>
          <p:cNvSpPr/>
          <p:nvPr/>
        </p:nvSpPr>
        <p:spPr>
          <a:xfrm>
            <a:off x="4748454" y="1933119"/>
            <a:ext cx="2621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第一／首先，在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7" name="Rectangle 14"/>
          <p:cNvSpPr/>
          <p:nvPr/>
        </p:nvSpPr>
        <p:spPr>
          <a:xfrm>
            <a:off x="2238897" y="193311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第一個角度</a:t>
            </a:r>
            <a:endParaRPr lang="en-US" altLang="zh-TW" b="1" dirty="0" smtClean="0"/>
          </a:p>
        </p:txBody>
      </p:sp>
      <p:sp>
        <p:nvSpPr>
          <p:cNvPr id="28" name="Rectangle 40"/>
          <p:cNvSpPr/>
          <p:nvPr/>
        </p:nvSpPr>
        <p:spPr>
          <a:xfrm>
            <a:off x="4748454" y="4642277"/>
            <a:ext cx="19287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最後，在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</a:t>
            </a:r>
            <a:endParaRPr lang="en-US" i="1" dirty="0"/>
          </a:p>
        </p:txBody>
      </p:sp>
      <p:sp>
        <p:nvSpPr>
          <p:cNvPr id="29" name="Rectangle 41"/>
          <p:cNvSpPr/>
          <p:nvPr/>
        </p:nvSpPr>
        <p:spPr>
          <a:xfrm>
            <a:off x="2238897" y="4642277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最後一個角度</a:t>
            </a:r>
            <a:endParaRPr lang="en-US" altLang="zh-TW" b="1" dirty="0" smtClean="0"/>
          </a:p>
        </p:txBody>
      </p:sp>
      <p:sp>
        <p:nvSpPr>
          <p:cNvPr id="30" name="Left Arrow 44"/>
          <p:cNvSpPr/>
          <p:nvPr/>
        </p:nvSpPr>
        <p:spPr>
          <a:xfrm>
            <a:off x="6599328" y="3561277"/>
            <a:ext cx="2264305" cy="774128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31" name="Rectangle 45"/>
          <p:cNvSpPr/>
          <p:nvPr/>
        </p:nvSpPr>
        <p:spPr>
          <a:xfrm>
            <a:off x="3320885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2" name="Rectangle 46"/>
          <p:cNvSpPr/>
          <p:nvPr/>
        </p:nvSpPr>
        <p:spPr>
          <a:xfrm>
            <a:off x="5913173" y="3250325"/>
            <a:ext cx="574196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33" name="Rectangle 15"/>
          <p:cNvSpPr/>
          <p:nvPr/>
        </p:nvSpPr>
        <p:spPr>
          <a:xfrm>
            <a:off x="2583016" y="2597534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4" name="Rectangle 16"/>
          <p:cNvSpPr/>
          <p:nvPr/>
        </p:nvSpPr>
        <p:spPr>
          <a:xfrm>
            <a:off x="4759176" y="2275144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5" name="Rectangle 15"/>
          <p:cNvSpPr/>
          <p:nvPr/>
        </p:nvSpPr>
        <p:spPr>
          <a:xfrm>
            <a:off x="2238897" y="2275144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36" name="Rectangle 16"/>
          <p:cNvSpPr/>
          <p:nvPr/>
        </p:nvSpPr>
        <p:spPr>
          <a:xfrm>
            <a:off x="4759177" y="2597534"/>
            <a:ext cx="552182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37" name="Rectangle 15"/>
          <p:cNvSpPr/>
          <p:nvPr/>
        </p:nvSpPr>
        <p:spPr>
          <a:xfrm>
            <a:off x="2583016" y="5339935"/>
            <a:ext cx="9925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zh-TW" altLang="en-US" b="1" dirty="0" smtClean="0"/>
              <a:t>闡述</a:t>
            </a:r>
            <a:endParaRPr lang="en-US" altLang="zh-TW" b="1" dirty="0" smtClean="0"/>
          </a:p>
        </p:txBody>
      </p:sp>
      <p:sp>
        <p:nvSpPr>
          <p:cNvPr id="38" name="Rectangle 16"/>
          <p:cNvSpPr/>
          <p:nvPr/>
        </p:nvSpPr>
        <p:spPr>
          <a:xfrm>
            <a:off x="4759176" y="5022435"/>
            <a:ext cx="14056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TW" i="1" dirty="0" smtClean="0"/>
              <a:t>……</a:t>
            </a:r>
            <a:r>
              <a:rPr lang="zh-TW" altLang="en-US" b="0" i="1" dirty="0" smtClean="0"/>
              <a:t>是</a:t>
            </a:r>
            <a:r>
              <a:rPr lang="en-US" altLang="zh-TW" b="0" i="1" dirty="0" smtClean="0"/>
              <a:t>……</a:t>
            </a:r>
            <a:endParaRPr lang="en-US" altLang="zh-TW" i="1" dirty="0"/>
          </a:p>
        </p:txBody>
      </p:sp>
      <p:sp>
        <p:nvSpPr>
          <p:cNvPr id="39" name="Rectangle 15"/>
          <p:cNvSpPr/>
          <p:nvPr/>
        </p:nvSpPr>
        <p:spPr>
          <a:xfrm>
            <a:off x="2238897" y="5022435"/>
            <a:ext cx="93487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TW" altLang="en-US" b="1" dirty="0" smtClean="0"/>
              <a:t>重點</a:t>
            </a:r>
            <a:endParaRPr lang="en-US" altLang="zh-TW" b="1" dirty="0" smtClean="0"/>
          </a:p>
        </p:txBody>
      </p:sp>
      <p:sp>
        <p:nvSpPr>
          <p:cNvPr id="40" name="Rectangle 16"/>
          <p:cNvSpPr/>
          <p:nvPr/>
        </p:nvSpPr>
        <p:spPr>
          <a:xfrm>
            <a:off x="4759177" y="5339935"/>
            <a:ext cx="60534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i="1" dirty="0" smtClean="0"/>
              <a:t>是／要／會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（提供細節）；</a:t>
            </a:r>
            <a:r>
              <a:rPr lang="zh-TW" altLang="en-US" i="1" dirty="0" smtClean="0"/>
              <a:t>因為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（提供理由）；</a:t>
            </a:r>
            <a:endParaRPr lang="en-US" altLang="zh-TW" dirty="0" smtClean="0"/>
          </a:p>
          <a:p>
            <a:r>
              <a:rPr lang="zh-TW" altLang="en-US" i="1" dirty="0" smtClean="0"/>
              <a:t>例如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（舉出例子）；</a:t>
            </a:r>
            <a:r>
              <a:rPr lang="zh-TW" altLang="en-US" i="1" dirty="0" smtClean="0"/>
              <a:t>所以／可以</a:t>
            </a:r>
            <a:r>
              <a:rPr lang="en-US" altLang="zh-TW" i="1" dirty="0" smtClean="0"/>
              <a:t>……</a:t>
            </a:r>
            <a:r>
              <a:rPr lang="zh-TW" altLang="en-US" dirty="0" smtClean="0"/>
              <a:t>（分析帶來的影響）</a:t>
            </a:r>
            <a:endParaRPr lang="en-US" altLang="zh-TW" dirty="0"/>
          </a:p>
        </p:txBody>
      </p:sp>
      <p:sp>
        <p:nvSpPr>
          <p:cNvPr id="41" name="Rectangle 40"/>
          <p:cNvSpPr/>
          <p:nvPr/>
        </p:nvSpPr>
        <p:spPr>
          <a:xfrm>
            <a:off x="4748454" y="6149401"/>
            <a:ext cx="30828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i="1" dirty="0" smtClean="0"/>
              <a:t>以上就是</a:t>
            </a:r>
            <a:r>
              <a:rPr lang="en-US" altLang="zh-TW" i="1" dirty="0" smtClean="0"/>
              <a:t>……</a:t>
            </a:r>
            <a:r>
              <a:rPr lang="zh-TW" altLang="en-US" i="1" dirty="0" smtClean="0"/>
              <a:t>方面的一些特點</a:t>
            </a:r>
            <a:endParaRPr lang="en-US" i="1" dirty="0"/>
          </a:p>
        </p:txBody>
      </p:sp>
      <p:sp>
        <p:nvSpPr>
          <p:cNvPr id="42" name="Rectangle 41"/>
          <p:cNvSpPr/>
          <p:nvPr/>
        </p:nvSpPr>
        <p:spPr>
          <a:xfrm>
            <a:off x="2238897" y="614940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TW" altLang="en-US" b="1" dirty="0" smtClean="0"/>
              <a:t>總結</a:t>
            </a:r>
            <a:endParaRPr lang="en-US" altLang="zh-TW" b="1" dirty="0" smtClean="0"/>
          </a:p>
        </p:txBody>
      </p:sp>
      <p:sp>
        <p:nvSpPr>
          <p:cNvPr id="4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978595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5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8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1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9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7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23</a:t>
            </a:fld>
            <a:endParaRPr lang="en-US" dirty="0"/>
          </a:p>
        </p:txBody>
      </p:sp>
      <p:sp>
        <p:nvSpPr>
          <p:cNvPr id="42" name="Freeform 41"/>
          <p:cNvSpPr/>
          <p:nvPr/>
        </p:nvSpPr>
        <p:spPr>
          <a:xfrm flipH="1">
            <a:off x="1272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3" name="Freeform 41"/>
          <p:cNvSpPr/>
          <p:nvPr/>
        </p:nvSpPr>
        <p:spPr>
          <a:xfrm flipH="1">
            <a:off x="3743748" y="5217807"/>
            <a:ext cx="16697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4" name="Freeform 41"/>
          <p:cNvSpPr/>
          <p:nvPr/>
        </p:nvSpPr>
        <p:spPr>
          <a:xfrm flipH="1">
            <a:off x="6610873" y="1843797"/>
            <a:ext cx="163979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5" name="Freeform 41"/>
          <p:cNvSpPr/>
          <p:nvPr/>
        </p:nvSpPr>
        <p:spPr>
          <a:xfrm flipH="1">
            <a:off x="9050445" y="3492639"/>
            <a:ext cx="1732654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47" name="TextBox 15"/>
          <p:cNvSpPr txBox="1"/>
          <p:nvPr/>
        </p:nvSpPr>
        <p:spPr>
          <a:xfrm rot="819881">
            <a:off x="1607782" y="3660915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48" name="TextBox 15"/>
          <p:cNvSpPr txBox="1"/>
          <p:nvPr/>
        </p:nvSpPr>
        <p:spPr>
          <a:xfrm rot="819881">
            <a:off x="6932350" y="1921320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49" name="TextBox 15"/>
          <p:cNvSpPr txBox="1"/>
          <p:nvPr/>
        </p:nvSpPr>
        <p:spPr>
          <a:xfrm rot="819881">
            <a:off x="9370852" y="3570163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50" name="TextBox 15"/>
          <p:cNvSpPr txBox="1"/>
          <p:nvPr/>
        </p:nvSpPr>
        <p:spPr>
          <a:xfrm rot="819881">
            <a:off x="4068344" y="5295331"/>
            <a:ext cx="1210588" cy="1173420"/>
          </a:xfrm>
          <a:prstGeom prst="flowChartPunchedTape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none" rtlCol="0">
            <a:spAutoFit/>
          </a:bodyPr>
          <a:lstStyle/>
          <a:p>
            <a:r>
              <a:rPr lang="zh-TW" altLang="en-US" sz="4000" b="1" dirty="0"/>
              <a:t>重點</a:t>
            </a:r>
          </a:p>
        </p:txBody>
      </p:sp>
      <p:sp>
        <p:nvSpPr>
          <p:cNvPr id="3" name="圓角矩形 2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矩形 50"/>
          <p:cNvSpPr/>
          <p:nvPr/>
        </p:nvSpPr>
        <p:spPr>
          <a:xfrm>
            <a:off x="4953752" y="3892792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描述的</a:t>
            </a:r>
            <a:r>
              <a:rPr lang="zh-TW" altLang="en-US" sz="3200" b="1" dirty="0" smtClean="0">
                <a:latin typeface="+mn-ea"/>
              </a:rPr>
              <a:t>主題</a:t>
            </a:r>
            <a:endParaRPr lang="en-HK" altLang="zh-TW" sz="3200" b="1" dirty="0" smtClean="0">
              <a:latin typeface="+mn-ea"/>
            </a:endParaRPr>
          </a:p>
        </p:txBody>
      </p:sp>
      <p:sp>
        <p:nvSpPr>
          <p:cNvPr id="37" name="手繪多邊形 36"/>
          <p:cNvSpPr/>
          <p:nvPr/>
        </p:nvSpPr>
        <p:spPr>
          <a:xfrm>
            <a:off x="5341961" y="3401030"/>
            <a:ext cx="2736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我會描述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38" name="手繪多邊形 37"/>
          <p:cNvSpPr/>
          <p:nvPr/>
        </p:nvSpPr>
        <p:spPr>
          <a:xfrm>
            <a:off x="5586772" y="1345709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52" name="手繪多邊形 51"/>
          <p:cNvSpPr/>
          <p:nvPr/>
        </p:nvSpPr>
        <p:spPr>
          <a:xfrm>
            <a:off x="8250665" y="1864751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5" name="手繪多邊形 54"/>
          <p:cNvSpPr/>
          <p:nvPr/>
        </p:nvSpPr>
        <p:spPr>
          <a:xfrm>
            <a:off x="9061783" y="4774870"/>
            <a:ext cx="3060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4" name="手繪多邊形 63"/>
          <p:cNvSpPr/>
          <p:nvPr/>
        </p:nvSpPr>
        <p:spPr>
          <a:xfrm flipH="1">
            <a:off x="243247" y="2942732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5" name="手繪多邊形 64"/>
          <p:cNvSpPr/>
          <p:nvPr/>
        </p:nvSpPr>
        <p:spPr>
          <a:xfrm flipH="1">
            <a:off x="686286" y="5564943"/>
            <a:ext cx="3060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，是／要／會／因為／例如／所以／可以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6" name="手繪多邊形 65"/>
          <p:cNvSpPr/>
          <p:nvPr/>
        </p:nvSpPr>
        <p:spPr>
          <a:xfrm>
            <a:off x="5694603" y="4890533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7" name="手繪多邊形 66"/>
          <p:cNvSpPr/>
          <p:nvPr/>
        </p:nvSpPr>
        <p:spPr>
          <a:xfrm>
            <a:off x="3337216" y="3159043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8" name="手繪多邊形 67"/>
          <p:cNvSpPr/>
          <p:nvPr/>
        </p:nvSpPr>
        <p:spPr>
          <a:xfrm>
            <a:off x="8146957" y="2999755"/>
            <a:ext cx="1368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46" name="手繪多邊形 45"/>
          <p:cNvSpPr/>
          <p:nvPr/>
        </p:nvSpPr>
        <p:spPr>
          <a:xfrm>
            <a:off x="7537644" y="5658116"/>
            <a:ext cx="2736000" cy="75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/>
            </a:r>
            <a:br>
              <a:rPr lang="en-US" altLang="zh-TW" b="1" i="1" dirty="0" smtClean="0">
                <a:solidFill>
                  <a:schemeClr val="tx1"/>
                </a:solidFill>
                <a:latin typeface="+mj-ea"/>
              </a:rPr>
            </a:b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5040000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216583" y="3976539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3" name="矩形 72"/>
          <p:cNvSpPr/>
          <p:nvPr/>
        </p:nvSpPr>
        <p:spPr>
          <a:xfrm>
            <a:off x="5448568" y="2157403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4" name="矩形 73"/>
          <p:cNvSpPr/>
          <p:nvPr/>
        </p:nvSpPr>
        <p:spPr>
          <a:xfrm>
            <a:off x="7781901" y="3848882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  <p:sp>
        <p:nvSpPr>
          <p:cNvPr id="75" name="矩形 74"/>
          <p:cNvSpPr/>
          <p:nvPr/>
        </p:nvSpPr>
        <p:spPr>
          <a:xfrm>
            <a:off x="5543294" y="5675246"/>
            <a:ext cx="100540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3200" b="1" dirty="0">
                <a:latin typeface="+mn-ea"/>
              </a:rPr>
              <a:t>角度</a:t>
            </a:r>
          </a:p>
        </p:txBody>
      </p:sp>
    </p:spTree>
    <p:extLst>
      <p:ext uri="{BB962C8B-B14F-4D97-AF65-F5344CB8AC3E}">
        <p14:creationId xmlns:p14="http://schemas.microsoft.com/office/powerpoint/2010/main" val="2906177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52" grpId="0" animBg="1"/>
      <p:bldP spid="55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24" name="群組 2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33" name="群組 32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45" name="向右箭號 4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4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34" name="群組 33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41" name="群組 40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43" name="圖片 42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44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42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35" name="群組 34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37" name="群組 36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39" name="圖片 38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40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38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  <p:sp>
        <p:nvSpPr>
          <p:cNvPr id="30" name="矩形 29"/>
          <p:cNvSpPr/>
          <p:nvPr/>
        </p:nvSpPr>
        <p:spPr>
          <a:xfrm>
            <a:off x="6741123" y="4560338"/>
            <a:ext cx="504000" cy="3049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13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22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26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3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24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25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sp>
        <p:nvSpPr>
          <p:cNvPr id="1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8954215" y="2470583"/>
            <a:ext cx="1980000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8645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26</a:t>
            </a:fld>
            <a:endParaRPr lang="en-US" dirty="0"/>
          </a:p>
        </p:txBody>
      </p:sp>
      <p:cxnSp>
        <p:nvCxnSpPr>
          <p:cNvPr id="4" name="直線單箭頭接點 3"/>
          <p:cNvCxnSpPr>
            <a:endCxn id="78" idx="0"/>
          </p:cNvCxnSpPr>
          <p:nvPr/>
        </p:nvCxnSpPr>
        <p:spPr>
          <a:xfrm>
            <a:off x="2221089" y="5035630"/>
            <a:ext cx="829433" cy="87831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線單箭頭接點 34"/>
          <p:cNvCxnSpPr>
            <a:endCxn id="65" idx="0"/>
          </p:cNvCxnSpPr>
          <p:nvPr/>
        </p:nvCxnSpPr>
        <p:spPr>
          <a:xfrm flipH="1">
            <a:off x="5021774" y="5099898"/>
            <a:ext cx="131148" cy="81405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線單箭頭接點 36"/>
          <p:cNvCxnSpPr/>
          <p:nvPr/>
        </p:nvCxnSpPr>
        <p:spPr>
          <a:xfrm flipH="1">
            <a:off x="5144623" y="4968357"/>
            <a:ext cx="1443112" cy="94206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線單箭頭接點 38"/>
          <p:cNvCxnSpPr>
            <a:endCxn id="74" idx="0"/>
          </p:cNvCxnSpPr>
          <p:nvPr/>
        </p:nvCxnSpPr>
        <p:spPr>
          <a:xfrm flipH="1">
            <a:off x="6993027" y="4916192"/>
            <a:ext cx="1148178" cy="994230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線單箭頭接點 42"/>
          <p:cNvCxnSpPr/>
          <p:nvPr/>
        </p:nvCxnSpPr>
        <p:spPr>
          <a:xfrm>
            <a:off x="9092163" y="4485863"/>
            <a:ext cx="104531" cy="1424559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線單箭頭接點 43"/>
          <p:cNvCxnSpPr/>
          <p:nvPr/>
        </p:nvCxnSpPr>
        <p:spPr>
          <a:xfrm flipH="1">
            <a:off x="7326248" y="5035072"/>
            <a:ext cx="3245352" cy="823025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圓角矩形 37"/>
          <p:cNvSpPr/>
          <p:nvPr/>
        </p:nvSpPr>
        <p:spPr>
          <a:xfrm>
            <a:off x="4955997" y="3654367"/>
            <a:ext cx="2261226" cy="5760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5" name="矩形 44"/>
          <p:cNvSpPr/>
          <p:nvPr/>
        </p:nvSpPr>
        <p:spPr>
          <a:xfrm>
            <a:off x="5378724" y="3654367"/>
            <a:ext cx="1415772" cy="5760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實驗室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6101806" y="4566584"/>
            <a:ext cx="1008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本生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燈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7" name="圓角矩形 46"/>
          <p:cNvSpPr/>
          <p:nvPr/>
        </p:nvSpPr>
        <p:spPr>
          <a:xfrm>
            <a:off x="4766623" y="4710584"/>
            <a:ext cx="75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試管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0" name="圓角矩形 49"/>
          <p:cNvSpPr/>
          <p:nvPr/>
        </p:nvSpPr>
        <p:spPr>
          <a:xfrm>
            <a:off x="8566694" y="4094081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學校三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樓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3363449" y="4552064"/>
            <a:ext cx="75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長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桌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5" name="圓角矩形 54"/>
          <p:cNvSpPr/>
          <p:nvPr/>
        </p:nvSpPr>
        <p:spPr>
          <a:xfrm>
            <a:off x="1828575" y="4718253"/>
            <a:ext cx="75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高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椅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9624198" y="4675072"/>
            <a:ext cx="2016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於課堂上做實驗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7753301" y="4600576"/>
            <a:ext cx="1260000" cy="360000"/>
          </a:xfrm>
          <a:prstGeom prst="roundRect">
            <a:avLst/>
          </a:prstGeom>
          <a:ln w="38100"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上科學課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429574" y="5913949"/>
            <a:ext cx="1184400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器具</a:t>
            </a:r>
          </a:p>
        </p:txBody>
      </p:sp>
      <p:sp>
        <p:nvSpPr>
          <p:cNvPr id="74" name="矩形 73"/>
          <p:cNvSpPr/>
          <p:nvPr/>
        </p:nvSpPr>
        <p:spPr>
          <a:xfrm>
            <a:off x="6400324" y="5910422"/>
            <a:ext cx="1185405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用途</a:t>
            </a:r>
          </a:p>
        </p:txBody>
      </p:sp>
      <p:sp>
        <p:nvSpPr>
          <p:cNvPr id="77" name="矩形 76"/>
          <p:cNvSpPr/>
          <p:nvPr/>
        </p:nvSpPr>
        <p:spPr>
          <a:xfrm>
            <a:off x="8368919" y="5910422"/>
            <a:ext cx="1185405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位置</a:t>
            </a:r>
          </a:p>
        </p:txBody>
      </p:sp>
      <p:sp>
        <p:nvSpPr>
          <p:cNvPr id="78" name="矩形 77"/>
          <p:cNvSpPr/>
          <p:nvPr/>
        </p:nvSpPr>
        <p:spPr>
          <a:xfrm>
            <a:off x="2457819" y="5913949"/>
            <a:ext cx="1185405" cy="523220"/>
          </a:xfrm>
          <a:prstGeom prst="rect">
            <a:avLst/>
          </a:prstGeom>
          <a:ln w="381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家具</a:t>
            </a:r>
          </a:p>
        </p:txBody>
      </p:sp>
      <p:cxnSp>
        <p:nvCxnSpPr>
          <p:cNvPr id="83" name="直線單箭頭接點 82"/>
          <p:cNvCxnSpPr>
            <a:endCxn id="78" idx="0"/>
          </p:cNvCxnSpPr>
          <p:nvPr/>
        </p:nvCxnSpPr>
        <p:spPr>
          <a:xfrm flipH="1">
            <a:off x="3050522" y="4914478"/>
            <a:ext cx="669040" cy="999471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sp>
        <p:nvSpPr>
          <p:cNvPr id="8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1.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自我提問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9" name="Freeform 19"/>
          <p:cNvSpPr/>
          <p:nvPr/>
        </p:nvSpPr>
        <p:spPr>
          <a:xfrm>
            <a:off x="310610" y="1770723"/>
            <a:ext cx="2556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dirty="0" smtClean="0"/>
              <a:t>主題：</a:t>
            </a:r>
            <a:r>
              <a:rPr lang="zh-TW" altLang="en-US" b="1" i="1" dirty="0">
                <a:latin typeface="+mn-ea"/>
              </a:rPr>
              <a:t>要形容甚麼</a:t>
            </a:r>
            <a:r>
              <a:rPr lang="zh-TW" altLang="en-US" b="1" i="1" dirty="0" smtClean="0">
                <a:latin typeface="+mn-ea"/>
              </a:rPr>
              <a:t>？</a:t>
            </a:r>
            <a:r>
              <a:rPr lang="en-US" altLang="zh-TW" b="1" i="1" dirty="0" smtClean="0">
                <a:latin typeface="+mn-ea"/>
              </a:rPr>
              <a:t>……</a:t>
            </a:r>
            <a:r>
              <a:rPr lang="zh-TW" altLang="en-US" b="1" i="1" dirty="0" smtClean="0">
                <a:latin typeface="+mn-ea"/>
              </a:rPr>
              <a:t>是</a:t>
            </a:r>
            <a:r>
              <a:rPr lang="zh-TW" altLang="en-US" b="1" i="1" dirty="0">
                <a:latin typeface="+mn-ea"/>
              </a:rPr>
              <a:t>甚麼？</a:t>
            </a:r>
          </a:p>
        </p:txBody>
      </p:sp>
      <p:sp>
        <p:nvSpPr>
          <p:cNvPr id="30" name="Freeform 19"/>
          <p:cNvSpPr/>
          <p:nvPr/>
        </p:nvSpPr>
        <p:spPr>
          <a:xfrm>
            <a:off x="3538847" y="1770723"/>
            <a:ext cx="4680000" cy="1440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>
              <a:defRPr/>
            </a:pPr>
            <a:r>
              <a:rPr lang="zh-TW" altLang="en-US" b="1" kern="1200" dirty="0" smtClean="0"/>
              <a:t>已有知識：</a:t>
            </a:r>
            <a:r>
              <a:rPr lang="zh-TW" altLang="en-US" b="1" i="1" dirty="0">
                <a:latin typeface="+mn-ea"/>
              </a:rPr>
              <a:t>我對這個主題有甚麼了解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對這個主題有甚麼感覺</a:t>
            </a:r>
            <a:r>
              <a:rPr lang="zh-TW" altLang="en-US" b="1" i="1" dirty="0" smtClean="0">
                <a:latin typeface="+mn-ea"/>
              </a:rPr>
              <a:t>？有</a:t>
            </a:r>
            <a:r>
              <a:rPr lang="zh-TW" altLang="en-US" b="1" i="1" dirty="0">
                <a:latin typeface="+mn-ea"/>
              </a:rPr>
              <a:t>甚麼關於這個話題的事情，曾發生在我身上</a:t>
            </a:r>
            <a:r>
              <a:rPr lang="zh-TW" altLang="en-US" b="1" i="1" dirty="0" smtClean="0">
                <a:latin typeface="+mn-ea"/>
              </a:rPr>
              <a:t>？我</a:t>
            </a:r>
            <a:r>
              <a:rPr lang="zh-TW" altLang="en-US" b="1" i="1" dirty="0">
                <a:latin typeface="+mn-ea"/>
              </a:rPr>
              <a:t>的</a:t>
            </a:r>
            <a:r>
              <a:rPr lang="zh-TW" altLang="en-US" b="1" i="1" dirty="0" smtClean="0">
                <a:latin typeface="+mn-ea"/>
              </a:rPr>
              <a:t>同學／老師</a:t>
            </a:r>
            <a:r>
              <a:rPr lang="zh-TW" altLang="en-US" b="1" i="1" dirty="0">
                <a:latin typeface="+mn-ea"/>
              </a:rPr>
              <a:t>對這個主題有甚麼了解</a:t>
            </a:r>
            <a:r>
              <a:rPr lang="zh-TW" altLang="en-US" b="1" i="1" dirty="0" smtClean="0">
                <a:latin typeface="+mn-ea"/>
              </a:rPr>
              <a:t>？關於</a:t>
            </a:r>
            <a:r>
              <a:rPr lang="zh-TW" altLang="en-US" b="1" i="1" dirty="0">
                <a:latin typeface="+mn-ea"/>
              </a:rPr>
              <a:t>這個話題我想讓我的</a:t>
            </a:r>
            <a:r>
              <a:rPr lang="zh-TW" altLang="en-US" b="1" i="1" dirty="0" smtClean="0">
                <a:latin typeface="+mn-ea"/>
              </a:rPr>
              <a:t>同學／老師知道甚麼？</a:t>
            </a:r>
            <a:endParaRPr lang="en-US" b="1" kern="1200" dirty="0"/>
          </a:p>
        </p:txBody>
      </p:sp>
      <p:sp>
        <p:nvSpPr>
          <p:cNvPr id="31" name="Freeform 19"/>
          <p:cNvSpPr/>
          <p:nvPr/>
        </p:nvSpPr>
        <p:spPr>
          <a:xfrm>
            <a:off x="8891084" y="1770723"/>
            <a:ext cx="2808000" cy="828000"/>
          </a:xfrm>
          <a:prstGeom prst="wedgeRoundRect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algn="ctr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b="1" kern="1200" smtClean="0"/>
              <a:t>歸納：</a:t>
            </a:r>
            <a:r>
              <a:rPr lang="zh-TW" altLang="en-US" b="1" i="1" dirty="0">
                <a:latin typeface="+mn-ea"/>
              </a:rPr>
              <a:t>我應如何歸納我的內容</a:t>
            </a:r>
            <a:r>
              <a:rPr lang="zh-TW" altLang="en-US" b="1" i="1" dirty="0" smtClean="0">
                <a:latin typeface="+mn-ea"/>
              </a:rPr>
              <a:t>？哪</a:t>
            </a:r>
            <a:r>
              <a:rPr lang="zh-TW" altLang="en-US" b="1" i="1" dirty="0">
                <a:latin typeface="+mn-ea"/>
              </a:rPr>
              <a:t>些內容是關於同一方面？</a:t>
            </a:r>
          </a:p>
        </p:txBody>
      </p:sp>
    </p:spTree>
    <p:extLst>
      <p:ext uri="{BB962C8B-B14F-4D97-AF65-F5344CB8AC3E}">
        <p14:creationId xmlns:p14="http://schemas.microsoft.com/office/powerpoint/2010/main" val="3114015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45" grpId="0"/>
      <p:bldP spid="46" grpId="0" animBg="1"/>
      <p:bldP spid="47" grpId="0" animBg="1"/>
      <p:bldP spid="50" grpId="0" animBg="1"/>
      <p:bldP spid="51" grpId="0" animBg="1"/>
      <p:bldP spid="55" grpId="0" animBg="1"/>
      <p:bldP spid="56" grpId="0" animBg="1"/>
      <p:bldP spid="58" grpId="0" animBg="1"/>
      <p:bldP spid="65" grpId="0" animBg="1"/>
      <p:bldP spid="74" grpId="0" animBg="1"/>
      <p:bldP spid="77" grpId="0" animBg="1"/>
      <p:bldP spid="78" grpId="0" animBg="1"/>
      <p:bldP spid="29" grpId="0" animBg="1"/>
      <p:bldP spid="30" grpId="0" animBg="1"/>
      <p:bldP spid="31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2"/>
          <p:cNvGrpSpPr/>
          <p:nvPr/>
        </p:nvGrpSpPr>
        <p:grpSpPr>
          <a:xfrm rot="16200000">
            <a:off x="3437746" y="3193222"/>
            <a:ext cx="1440000" cy="2229549"/>
            <a:chOff x="3559176" y="863600"/>
            <a:chExt cx="2032000" cy="3144502"/>
          </a:xfrm>
        </p:grpSpPr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4" name="Group 2"/>
          <p:cNvGrpSpPr/>
          <p:nvPr/>
        </p:nvGrpSpPr>
        <p:grpSpPr>
          <a:xfrm rot="10800000">
            <a:off x="5348959" y="4465623"/>
            <a:ext cx="1440000" cy="2229549"/>
            <a:chOff x="3559176" y="863600"/>
            <a:chExt cx="2032000" cy="3144502"/>
          </a:xfrm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0" name="Group 2"/>
          <p:cNvGrpSpPr/>
          <p:nvPr/>
        </p:nvGrpSpPr>
        <p:grpSpPr>
          <a:xfrm rot="5400000">
            <a:off x="7180546" y="2986334"/>
            <a:ext cx="1440000" cy="2229549"/>
            <a:chOff x="3559176" y="863600"/>
            <a:chExt cx="2032000" cy="3144502"/>
          </a:xfrm>
        </p:grpSpPr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3" name="Group 2"/>
          <p:cNvGrpSpPr/>
          <p:nvPr/>
        </p:nvGrpSpPr>
        <p:grpSpPr>
          <a:xfrm>
            <a:off x="5185736" y="1754441"/>
            <a:ext cx="1440000" cy="2229549"/>
            <a:chOff x="3559176" y="863600"/>
            <a:chExt cx="2032000" cy="3144502"/>
          </a:xfrm>
        </p:grpSpPr>
        <p:sp>
          <p:nvSpPr>
            <p:cNvPr id="6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27</a:t>
            </a:fld>
            <a:endParaRPr lang="en-US" dirty="0"/>
          </a:p>
        </p:txBody>
      </p:sp>
      <p:sp>
        <p:nvSpPr>
          <p:cNvPr id="42" name="Freeform 41"/>
          <p:cNvSpPr/>
          <p:nvPr/>
        </p:nvSpPr>
        <p:spPr>
          <a:xfrm flipH="1">
            <a:off x="1653833" y="358339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</a:t>
            </a:r>
            <a:endParaRPr lang="en-US" sz="4300" kern="1200" dirty="0"/>
          </a:p>
        </p:txBody>
      </p:sp>
      <p:sp>
        <p:nvSpPr>
          <p:cNvPr id="43" name="Freeform 41"/>
          <p:cNvSpPr/>
          <p:nvPr/>
        </p:nvSpPr>
        <p:spPr>
          <a:xfrm flipH="1">
            <a:off x="6930155" y="5396341"/>
            <a:ext cx="241294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kern="1200" dirty="0"/>
          </a:p>
        </p:txBody>
      </p:sp>
      <p:sp>
        <p:nvSpPr>
          <p:cNvPr id="44" name="Freeform 41"/>
          <p:cNvSpPr/>
          <p:nvPr/>
        </p:nvSpPr>
        <p:spPr>
          <a:xfrm flipH="1">
            <a:off x="6610872" y="1843797"/>
            <a:ext cx="201061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 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endParaRPr lang="en-US" sz="4300" kern="1200" dirty="0"/>
          </a:p>
        </p:txBody>
      </p:sp>
      <p:sp>
        <p:nvSpPr>
          <p:cNvPr id="3" name="圓角矩形 2"/>
          <p:cNvSpPr/>
          <p:nvPr/>
        </p:nvSpPr>
        <p:spPr>
          <a:xfrm>
            <a:off x="4955997" y="3641424"/>
            <a:ext cx="2261226" cy="107258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矩形 50"/>
          <p:cNvSpPr/>
          <p:nvPr/>
        </p:nvSpPr>
        <p:spPr>
          <a:xfrm>
            <a:off x="5378724" y="388532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實驗室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3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。</a:t>
            </a:r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2" name="圓角矩形 51"/>
          <p:cNvSpPr/>
          <p:nvPr/>
        </p:nvSpPr>
        <p:spPr>
          <a:xfrm>
            <a:off x="6922685" y="2726134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本生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燈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圓角矩形 52"/>
          <p:cNvSpPr/>
          <p:nvPr/>
        </p:nvSpPr>
        <p:spPr>
          <a:xfrm>
            <a:off x="6922685" y="2050530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試管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7205348" y="596066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學校三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樓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7" name="圓角矩形 56"/>
          <p:cNvSpPr/>
          <p:nvPr/>
        </p:nvSpPr>
        <p:spPr>
          <a:xfrm>
            <a:off x="1957877" y="3800222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長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桌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1957877" y="4490788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高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椅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Freeform 41"/>
          <p:cNvSpPr/>
          <p:nvPr/>
        </p:nvSpPr>
        <p:spPr>
          <a:xfrm flipH="1">
            <a:off x="9034258" y="3478728"/>
            <a:ext cx="309808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</a:t>
            </a: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38" name="圓角矩形 37"/>
          <p:cNvSpPr/>
          <p:nvPr/>
        </p:nvSpPr>
        <p:spPr>
          <a:xfrm>
            <a:off x="9326914" y="4364068"/>
            <a:ext cx="201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於課堂上做實驗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圓角矩形 38"/>
          <p:cNvSpPr/>
          <p:nvPr/>
        </p:nvSpPr>
        <p:spPr>
          <a:xfrm>
            <a:off x="9317800" y="3663739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上科學課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484206" y="217199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器具</a:t>
            </a:r>
          </a:p>
        </p:txBody>
      </p:sp>
      <p:sp>
        <p:nvSpPr>
          <p:cNvPr id="41" name="矩形 40"/>
          <p:cNvSpPr/>
          <p:nvPr/>
        </p:nvSpPr>
        <p:spPr>
          <a:xfrm>
            <a:off x="7732590" y="3876851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用途</a:t>
            </a:r>
          </a:p>
        </p:txBody>
      </p:sp>
      <p:sp>
        <p:nvSpPr>
          <p:cNvPr id="45" name="矩形 44"/>
          <p:cNvSpPr/>
          <p:nvPr/>
        </p:nvSpPr>
        <p:spPr>
          <a:xfrm>
            <a:off x="5444229" y="5737322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位置</a:t>
            </a:r>
          </a:p>
        </p:txBody>
      </p:sp>
      <p:sp>
        <p:nvSpPr>
          <p:cNvPr id="46" name="矩形 45"/>
          <p:cNvSpPr/>
          <p:nvPr/>
        </p:nvSpPr>
        <p:spPr>
          <a:xfrm>
            <a:off x="3120777" y="399081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家具</a:t>
            </a:r>
          </a:p>
        </p:txBody>
      </p:sp>
      <p:sp>
        <p:nvSpPr>
          <p:cNvPr id="4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66" name="Freeform 19"/>
          <p:cNvSpPr/>
          <p:nvPr/>
        </p:nvSpPr>
        <p:spPr>
          <a:xfrm>
            <a:off x="9067291" y="1428618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將內容填寫於組織圖</a:t>
            </a:r>
            <a:endParaRPr lang="zh-TW" altLang="en-US" sz="2000" b="1" dirty="0"/>
          </a:p>
        </p:txBody>
      </p:sp>
      <p:sp>
        <p:nvSpPr>
          <p:cNvPr id="67" name="Freeform 19"/>
          <p:cNvSpPr/>
          <p:nvPr/>
        </p:nvSpPr>
        <p:spPr>
          <a:xfrm>
            <a:off x="1165877" y="1726530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標記主題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5272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3" name="Group 2"/>
          <p:cNvGrpSpPr/>
          <p:nvPr/>
        </p:nvGrpSpPr>
        <p:grpSpPr>
          <a:xfrm rot="13469186">
            <a:off x="4453505" y="4608330"/>
            <a:ext cx="1440000" cy="2229549"/>
            <a:chOff x="3559176" y="863600"/>
            <a:chExt cx="2032000" cy="3144502"/>
          </a:xfrm>
        </p:grpSpPr>
        <p:sp>
          <p:nvSpPr>
            <p:cNvPr id="94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5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47" name="Group 2"/>
          <p:cNvGrpSpPr/>
          <p:nvPr/>
        </p:nvGrpSpPr>
        <p:grpSpPr>
          <a:xfrm rot="17284874">
            <a:off x="3766645" y="2821558"/>
            <a:ext cx="1440000" cy="2229549"/>
            <a:chOff x="3559176" y="863600"/>
            <a:chExt cx="2032000" cy="3144502"/>
          </a:xfrm>
        </p:grpSpPr>
        <p:sp>
          <p:nvSpPr>
            <p:cNvPr id="5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55" name="Group 2"/>
          <p:cNvGrpSpPr/>
          <p:nvPr/>
        </p:nvGrpSpPr>
        <p:grpSpPr>
          <a:xfrm rot="8696312">
            <a:off x="6124407" y="4499368"/>
            <a:ext cx="1440000" cy="2229549"/>
            <a:chOff x="3559176" y="863600"/>
            <a:chExt cx="2032000" cy="3144502"/>
          </a:xfrm>
        </p:grpSpPr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0" name="Group 2"/>
          <p:cNvGrpSpPr/>
          <p:nvPr/>
        </p:nvGrpSpPr>
        <p:grpSpPr>
          <a:xfrm rot="4436367">
            <a:off x="6657797" y="2834866"/>
            <a:ext cx="1440000" cy="2229549"/>
            <a:chOff x="3559176" y="863600"/>
            <a:chExt cx="2032000" cy="3144502"/>
          </a:xfrm>
        </p:grpSpPr>
        <p:sp>
          <p:nvSpPr>
            <p:cNvPr id="8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0" name="Group 2"/>
          <p:cNvGrpSpPr/>
          <p:nvPr/>
        </p:nvGrpSpPr>
        <p:grpSpPr>
          <a:xfrm>
            <a:off x="5339208" y="1751234"/>
            <a:ext cx="1440000" cy="2229549"/>
            <a:chOff x="3559176" y="863600"/>
            <a:chExt cx="2032000" cy="3144502"/>
          </a:xfrm>
        </p:grpSpPr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5" name="Freeform 41"/>
          <p:cNvSpPr/>
          <p:nvPr/>
        </p:nvSpPr>
        <p:spPr>
          <a:xfrm flipH="1">
            <a:off x="7849410" y="5287543"/>
            <a:ext cx="3301190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>
                <a:solidFill>
                  <a:schemeClr val="tx1"/>
                </a:solidFill>
              </a:rPr>
              <a:t>_________</a:t>
            </a:r>
            <a:endParaRPr lang="en-US" altLang="zh-TW" sz="4300" dirty="0">
              <a:solidFill>
                <a:schemeClr val="tx1"/>
              </a:solidFill>
            </a:endParaRPr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>
                <a:solidFill>
                  <a:schemeClr val="tx1"/>
                </a:solidFill>
              </a:rPr>
              <a:t>__</a:t>
            </a:r>
            <a:r>
              <a:rPr lang="en-US" altLang="zh-TW" sz="4300" dirty="0" smtClean="0">
                <a:solidFill>
                  <a:schemeClr val="tx1"/>
                </a:solidFill>
              </a:rPr>
              <a:t>__________</a:t>
            </a:r>
            <a:endParaRPr lang="en-US" sz="4300" kern="1200" dirty="0">
              <a:solidFill>
                <a:schemeClr val="tx1"/>
              </a:solidFill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28</a:t>
            </a:fld>
            <a:endParaRPr lang="en-US" dirty="0"/>
          </a:p>
        </p:txBody>
      </p:sp>
      <p:sp>
        <p:nvSpPr>
          <p:cNvPr id="48" name="圓角矩形 47"/>
          <p:cNvSpPr/>
          <p:nvPr/>
        </p:nvSpPr>
        <p:spPr>
          <a:xfrm>
            <a:off x="8121191" y="5509212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擅自進入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8117424" y="6185716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不能擅自拿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取實驗器具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圓角矩形 86"/>
          <p:cNvSpPr/>
          <p:nvPr/>
        </p:nvSpPr>
        <p:spPr>
          <a:xfrm>
            <a:off x="5089893" y="3824565"/>
            <a:ext cx="1777044" cy="1254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實驗室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40" name="Freeform 41"/>
          <p:cNvSpPr/>
          <p:nvPr/>
        </p:nvSpPr>
        <p:spPr>
          <a:xfrm flipH="1">
            <a:off x="6854057" y="1685338"/>
            <a:ext cx="201061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 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</a:t>
            </a:r>
            <a:endParaRPr lang="en-US" sz="4300" kern="1200" dirty="0"/>
          </a:p>
        </p:txBody>
      </p:sp>
      <p:sp>
        <p:nvSpPr>
          <p:cNvPr id="41" name="圓角矩形 40"/>
          <p:cNvSpPr/>
          <p:nvPr/>
        </p:nvSpPr>
        <p:spPr>
          <a:xfrm>
            <a:off x="7165870" y="2593075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本生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燈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7165870" y="1904771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試管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1929990" y="3106511"/>
            <a:ext cx="1695482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u="none" kern="1200" dirty="0" smtClean="0"/>
              <a:t>____</a:t>
            </a:r>
            <a:endParaRPr lang="en-US" sz="4300" u="none" kern="1200" dirty="0"/>
          </a:p>
          <a:p>
            <a:pPr marL="285750" lvl="1" indent="-285750" algn="l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2234034" y="3310642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長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桌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2234034" y="4001208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高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椅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671849" y="22044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器具</a:t>
            </a:r>
          </a:p>
        </p:txBody>
      </p:sp>
      <p:sp>
        <p:nvSpPr>
          <p:cNvPr id="58" name="矩形 57"/>
          <p:cNvSpPr/>
          <p:nvPr/>
        </p:nvSpPr>
        <p:spPr>
          <a:xfrm>
            <a:off x="6470918" y="5483620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安全</a:t>
            </a:r>
            <a:endParaRPr lang="en-US" altLang="zh-TW" sz="2800" b="1" dirty="0" smtClean="0">
              <a:latin typeface="+mn-ea"/>
            </a:endParaRPr>
          </a:p>
          <a:p>
            <a:pPr algn="ctr"/>
            <a:r>
              <a:rPr lang="zh-TW" altLang="en-US" sz="2800" b="1" dirty="0" smtClean="0">
                <a:latin typeface="+mn-ea"/>
              </a:rPr>
              <a:t>守則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181443" y="361561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用途</a:t>
            </a:r>
          </a:p>
        </p:txBody>
      </p:sp>
      <p:sp>
        <p:nvSpPr>
          <p:cNvPr id="60" name="矩形 59"/>
          <p:cNvSpPr/>
          <p:nvPr/>
        </p:nvSpPr>
        <p:spPr>
          <a:xfrm>
            <a:off x="4236266" y="5741066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位置</a:t>
            </a:r>
          </a:p>
        </p:txBody>
      </p:sp>
      <p:sp>
        <p:nvSpPr>
          <p:cNvPr id="61" name="矩形 60"/>
          <p:cNvSpPr/>
          <p:nvPr/>
        </p:nvSpPr>
        <p:spPr>
          <a:xfrm>
            <a:off x="3490438" y="352987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家具</a:t>
            </a:r>
          </a:p>
        </p:txBody>
      </p:sp>
      <p:sp>
        <p:nvSpPr>
          <p:cNvPr id="63" name="Freeform 41"/>
          <p:cNvSpPr/>
          <p:nvPr/>
        </p:nvSpPr>
        <p:spPr>
          <a:xfrm flipH="1">
            <a:off x="2192077" y="5396341"/>
            <a:ext cx="241294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kern="1200" dirty="0"/>
          </a:p>
        </p:txBody>
      </p:sp>
      <p:sp>
        <p:nvSpPr>
          <p:cNvPr id="64" name="圓角矩形 63"/>
          <p:cNvSpPr/>
          <p:nvPr/>
        </p:nvSpPr>
        <p:spPr>
          <a:xfrm>
            <a:off x="2467270" y="594796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學校三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樓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6" name="Freeform 41"/>
          <p:cNvSpPr/>
          <p:nvPr/>
        </p:nvSpPr>
        <p:spPr>
          <a:xfrm flipH="1">
            <a:off x="8539349" y="3221742"/>
            <a:ext cx="309808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</a:t>
            </a: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67" name="圓角矩形 66"/>
          <p:cNvSpPr/>
          <p:nvPr/>
        </p:nvSpPr>
        <p:spPr>
          <a:xfrm>
            <a:off x="8832005" y="4107082"/>
            <a:ext cx="201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於課堂上做實驗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8" name="圓角矩形 67"/>
          <p:cNvSpPr/>
          <p:nvPr/>
        </p:nvSpPr>
        <p:spPr>
          <a:xfrm>
            <a:off x="8822891" y="3406753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上科學課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Freeform 19"/>
          <p:cNvSpPr/>
          <p:nvPr/>
        </p:nvSpPr>
        <p:spPr>
          <a:xfrm>
            <a:off x="567060" y="1650607"/>
            <a:ext cx="2304000" cy="93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  <a:ln w="76200">
            <a:solidFill>
              <a:srgbClr val="FFC000"/>
            </a:solidFill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/>
              <a:t>思考並加入更多內容</a:t>
            </a:r>
          </a:p>
        </p:txBody>
      </p:sp>
      <p:sp>
        <p:nvSpPr>
          <p:cNvPr id="45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6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3636000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2.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建構描述組織圖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2" name="圓角矩形 1"/>
          <p:cNvSpPr/>
          <p:nvPr/>
        </p:nvSpPr>
        <p:spPr>
          <a:xfrm>
            <a:off x="6186333" y="5133048"/>
            <a:ext cx="5059599" cy="1591761"/>
          </a:xfrm>
          <a:prstGeom prst="roundRect">
            <a:avLst/>
          </a:prstGeom>
          <a:noFill/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67478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2"/>
          <p:cNvGrpSpPr/>
          <p:nvPr/>
        </p:nvGrpSpPr>
        <p:grpSpPr>
          <a:xfrm rot="13469186">
            <a:off x="4453505" y="4608330"/>
            <a:ext cx="1440000" cy="2229549"/>
            <a:chOff x="3559176" y="863600"/>
            <a:chExt cx="2032000" cy="3144502"/>
          </a:xfrm>
        </p:grpSpPr>
        <p:sp>
          <p:nvSpPr>
            <p:cNvPr id="5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66" name="Group 2"/>
          <p:cNvGrpSpPr/>
          <p:nvPr/>
        </p:nvGrpSpPr>
        <p:grpSpPr>
          <a:xfrm rot="17284874">
            <a:off x="3766645" y="2821558"/>
            <a:ext cx="1440000" cy="2229549"/>
            <a:chOff x="3559176" y="863600"/>
            <a:chExt cx="2032000" cy="3144502"/>
          </a:xfrm>
        </p:grpSpPr>
        <p:sp>
          <p:nvSpPr>
            <p:cNvPr id="6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70" name="Group 2"/>
          <p:cNvGrpSpPr/>
          <p:nvPr/>
        </p:nvGrpSpPr>
        <p:grpSpPr>
          <a:xfrm rot="8696312">
            <a:off x="6124407" y="4499368"/>
            <a:ext cx="1440000" cy="2229549"/>
            <a:chOff x="3559176" y="863600"/>
            <a:chExt cx="2032000" cy="3144502"/>
          </a:xfrm>
        </p:grpSpPr>
        <p:sp>
          <p:nvSpPr>
            <p:cNvPr id="90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7" name="Group 2"/>
          <p:cNvGrpSpPr/>
          <p:nvPr/>
        </p:nvGrpSpPr>
        <p:grpSpPr>
          <a:xfrm rot="4436367">
            <a:off x="6657797" y="2834866"/>
            <a:ext cx="1440000" cy="2229549"/>
            <a:chOff x="3559176" y="863600"/>
            <a:chExt cx="2032000" cy="3144502"/>
          </a:xfrm>
        </p:grpSpPr>
        <p:sp>
          <p:nvSpPr>
            <p:cNvPr id="9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0" name="Group 2"/>
          <p:cNvGrpSpPr/>
          <p:nvPr/>
        </p:nvGrpSpPr>
        <p:grpSpPr>
          <a:xfrm>
            <a:off x="5339208" y="1751234"/>
            <a:ext cx="1440000" cy="2229549"/>
            <a:chOff x="3559176" y="863600"/>
            <a:chExt cx="2032000" cy="3144502"/>
          </a:xfrm>
        </p:grpSpPr>
        <p:sp>
          <p:nvSpPr>
            <p:cNvPr id="10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5" name="Freeform 41"/>
          <p:cNvSpPr/>
          <p:nvPr/>
        </p:nvSpPr>
        <p:spPr>
          <a:xfrm flipH="1">
            <a:off x="7820804" y="5152434"/>
            <a:ext cx="381663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>
                <a:solidFill>
                  <a:schemeClr val="tx1"/>
                </a:solidFill>
              </a:rPr>
              <a:t>_____________</a:t>
            </a:r>
            <a:r>
              <a:rPr lang="en-US" altLang="zh-TW" sz="4300" dirty="0">
                <a:solidFill>
                  <a:schemeClr val="tx1"/>
                </a:solidFill>
              </a:rPr>
              <a:t>_</a:t>
            </a:r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>
                <a:solidFill>
                  <a:schemeClr val="tx1"/>
                </a:solidFill>
              </a:rPr>
              <a:t>___</a:t>
            </a:r>
            <a:r>
              <a:rPr lang="en-US" altLang="zh-TW" sz="4300" dirty="0">
                <a:solidFill>
                  <a:schemeClr val="tx1"/>
                </a:solidFill>
              </a:rPr>
              <a:t>___________</a:t>
            </a:r>
            <a:endParaRPr lang="en-US" sz="4300" kern="1200" dirty="0">
              <a:solidFill>
                <a:schemeClr val="tx1"/>
              </a:solidFill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29</a:t>
            </a:fld>
            <a:endParaRPr lang="en-US" dirty="0"/>
          </a:p>
        </p:txBody>
      </p:sp>
      <p:sp>
        <p:nvSpPr>
          <p:cNvPr id="48" name="圓角矩形 47"/>
          <p:cNvSpPr/>
          <p:nvPr/>
        </p:nvSpPr>
        <p:spPr>
          <a:xfrm>
            <a:off x="8104228" y="503536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擅自進入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71849" y="22044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器具</a:t>
            </a:r>
          </a:p>
        </p:txBody>
      </p:sp>
      <p:sp>
        <p:nvSpPr>
          <p:cNvPr id="55" name="矩形 54"/>
          <p:cNvSpPr/>
          <p:nvPr/>
        </p:nvSpPr>
        <p:spPr>
          <a:xfrm>
            <a:off x="6470918" y="5483620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安全</a:t>
            </a:r>
            <a:endParaRPr lang="en-US" altLang="zh-TW" sz="2800" b="1" dirty="0" smtClean="0">
              <a:latin typeface="+mn-ea"/>
            </a:endParaRPr>
          </a:p>
          <a:p>
            <a:pPr algn="ctr"/>
            <a:r>
              <a:rPr lang="zh-TW" altLang="en-US" sz="2800" b="1" dirty="0" smtClean="0">
                <a:latin typeface="+mn-ea"/>
              </a:rPr>
              <a:t>守則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8102358" y="5743321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不能擅自拿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取實驗器具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181443" y="361561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用途</a:t>
            </a:r>
          </a:p>
        </p:txBody>
      </p:sp>
      <p:sp>
        <p:nvSpPr>
          <p:cNvPr id="63" name="矩形 62"/>
          <p:cNvSpPr/>
          <p:nvPr/>
        </p:nvSpPr>
        <p:spPr>
          <a:xfrm>
            <a:off x="4236266" y="5741066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位置</a:t>
            </a:r>
          </a:p>
        </p:txBody>
      </p:sp>
      <p:sp>
        <p:nvSpPr>
          <p:cNvPr id="64" name="矩形 63"/>
          <p:cNvSpPr/>
          <p:nvPr/>
        </p:nvSpPr>
        <p:spPr>
          <a:xfrm>
            <a:off x="3490438" y="352987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家具</a:t>
            </a:r>
          </a:p>
        </p:txBody>
      </p:sp>
      <p:sp>
        <p:nvSpPr>
          <p:cNvPr id="87" name="圓角矩形 86"/>
          <p:cNvSpPr/>
          <p:nvPr/>
        </p:nvSpPr>
        <p:spPr>
          <a:xfrm>
            <a:off x="5089893" y="3824565"/>
            <a:ext cx="1777044" cy="1254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實驗室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0" name="Freeform 41"/>
          <p:cNvSpPr/>
          <p:nvPr/>
        </p:nvSpPr>
        <p:spPr>
          <a:xfrm flipH="1">
            <a:off x="6854056" y="1685338"/>
            <a:ext cx="3669948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 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_____________</a:t>
            </a:r>
            <a:endParaRPr lang="en-US" sz="4300" kern="1200" dirty="0"/>
          </a:p>
        </p:txBody>
      </p:sp>
      <p:sp>
        <p:nvSpPr>
          <p:cNvPr id="41" name="圓角矩形 40"/>
          <p:cNvSpPr/>
          <p:nvPr/>
        </p:nvSpPr>
        <p:spPr>
          <a:xfrm>
            <a:off x="7152231" y="2286990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本生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燈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7152231" y="1600210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試管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571089" y="3106511"/>
            <a:ext cx="2825005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5011" y="2656635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長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桌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890193" y="3994835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高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椅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7151242" y="2601340"/>
            <a:ext cx="25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實驗時加熱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化學品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7147284" y="1916900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實驗時盛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不同化學品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9" name="圓角矩形 58"/>
          <p:cNvSpPr/>
          <p:nvPr/>
        </p:nvSpPr>
        <p:spPr>
          <a:xfrm>
            <a:off x="8109140" y="5359938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有很多化學品和實驗器具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8102358" y="6063244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不適當地使用會引致意外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885011" y="3028358"/>
            <a:ext cx="2268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方便實驗時擺放</a:t>
            </a:r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多樣材料及器具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8" name="Freeform 41"/>
          <p:cNvSpPr/>
          <p:nvPr/>
        </p:nvSpPr>
        <p:spPr>
          <a:xfrm flipH="1">
            <a:off x="2192077" y="5396341"/>
            <a:ext cx="241294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kern="1200" dirty="0"/>
          </a:p>
        </p:txBody>
      </p:sp>
      <p:sp>
        <p:nvSpPr>
          <p:cNvPr id="89" name="圓角矩形 88"/>
          <p:cNvSpPr/>
          <p:nvPr/>
        </p:nvSpPr>
        <p:spPr>
          <a:xfrm>
            <a:off x="2467270" y="594796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學校三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樓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1" name="Freeform 13"/>
          <p:cNvSpPr/>
          <p:nvPr/>
        </p:nvSpPr>
        <p:spPr>
          <a:xfrm>
            <a:off x="795303" y="1447007"/>
            <a:ext cx="1872000" cy="576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提供理由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93" name="Freeform 13"/>
          <p:cNvSpPr/>
          <p:nvPr/>
        </p:nvSpPr>
        <p:spPr>
          <a:xfrm>
            <a:off x="2819155" y="1647414"/>
            <a:ext cx="2162718" cy="792000"/>
          </a:xfrm>
          <a:prstGeom prst="cloudCallou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4380" tIns="94380" rIns="94380" bIns="94380" numCol="1" spcCol="1270" anchor="ctr" anchorCtr="0">
            <a:no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TW" altLang="en-US" sz="2000" b="1" dirty="0" smtClean="0"/>
              <a:t>分析帶來的影響</a:t>
            </a:r>
            <a:r>
              <a:rPr lang="en-US" altLang="zh-TW" sz="2000" b="1" dirty="0" smtClean="0"/>
              <a:t>?</a:t>
            </a:r>
            <a:endParaRPr lang="zh-TW" altLang="en-US" sz="2000" b="1" dirty="0"/>
          </a:p>
        </p:txBody>
      </p:sp>
      <p:sp>
        <p:nvSpPr>
          <p:cNvPr id="94" name="Freeform 41"/>
          <p:cNvSpPr/>
          <p:nvPr/>
        </p:nvSpPr>
        <p:spPr>
          <a:xfrm flipH="1">
            <a:off x="8539349" y="3221742"/>
            <a:ext cx="309808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</a:t>
            </a: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95" name="圓角矩形 94"/>
          <p:cNvSpPr/>
          <p:nvPr/>
        </p:nvSpPr>
        <p:spPr>
          <a:xfrm>
            <a:off x="8832005" y="4107082"/>
            <a:ext cx="201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於課堂上做實驗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6" name="圓角矩形 95"/>
          <p:cNvSpPr/>
          <p:nvPr/>
        </p:nvSpPr>
        <p:spPr>
          <a:xfrm>
            <a:off x="8822891" y="3406753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上科學課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2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3</a:t>
            </a:r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加入闡述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8795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58" grpId="0" animBg="1"/>
      <p:bldP spid="59" grpId="0" animBg="1"/>
      <p:bldP spid="60" grpId="0" animBg="1"/>
      <p:bldP spid="67" grpId="0" animBg="1"/>
      <p:bldP spid="91" grpId="0" animBg="1"/>
      <p:bldP spid="9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6601745"/>
              </p:ext>
            </p:extLst>
          </p:nvPr>
        </p:nvGraphicFramePr>
        <p:xfrm>
          <a:off x="867533" y="1659363"/>
          <a:ext cx="10639658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39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我會描述我所就讀學校的實驗室。</a:t>
                      </a:r>
                      <a:endParaRPr lang="en-US" sz="2000" b="0" i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首先，在位置方面，實驗室是位於學校三樓的。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第二，在用途方面，實驗室是可以讓學生來上科學課及於課堂上進行實驗的。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第三，在家具方面，實驗室內是有長桌的，可以方便實驗時擺放多樣材料及器具。另外實驗室亦都是有高椅的。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第四，在器具方面，實驗室是有試管的，可以在實驗時用來盛載不同的化學品。此外實驗室亦都是有本生燈的，可以在做實驗時用來加熱化學品。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US" altLang="zh-TW" sz="20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最後，在安全守則方面，學生是不能擅自進入實驗室的，因為實驗室內有很多化學品和實驗器具，學生亦都是不能擅自拿取實驗器具，因為不適當地使用會引致意外。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以上就是實驗室在五方面的一些特點。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請你介紹校內的實驗室。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75163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Group 2"/>
          <p:cNvGrpSpPr/>
          <p:nvPr/>
        </p:nvGrpSpPr>
        <p:grpSpPr>
          <a:xfrm rot="13469186">
            <a:off x="4453505" y="4608330"/>
            <a:ext cx="1440000" cy="2229549"/>
            <a:chOff x="3559176" y="863600"/>
            <a:chExt cx="2032000" cy="3144502"/>
          </a:xfrm>
        </p:grpSpPr>
        <p:sp>
          <p:nvSpPr>
            <p:cNvPr id="6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1" name="Group 2"/>
          <p:cNvGrpSpPr/>
          <p:nvPr/>
        </p:nvGrpSpPr>
        <p:grpSpPr>
          <a:xfrm rot="17284874">
            <a:off x="3766645" y="2821558"/>
            <a:ext cx="1440000" cy="2229549"/>
            <a:chOff x="3559176" y="863600"/>
            <a:chExt cx="2032000" cy="3144502"/>
          </a:xfrm>
        </p:grpSpPr>
        <p:sp>
          <p:nvSpPr>
            <p:cNvPr id="9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94" name="Group 2"/>
          <p:cNvGrpSpPr/>
          <p:nvPr/>
        </p:nvGrpSpPr>
        <p:grpSpPr>
          <a:xfrm rot="8696312">
            <a:off x="6124407" y="4499368"/>
            <a:ext cx="1440000" cy="2229549"/>
            <a:chOff x="3559176" y="863600"/>
            <a:chExt cx="2032000" cy="3144502"/>
          </a:xfrm>
        </p:grpSpPr>
        <p:sp>
          <p:nvSpPr>
            <p:cNvPr id="9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9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2" name="Group 2"/>
          <p:cNvGrpSpPr/>
          <p:nvPr/>
        </p:nvGrpSpPr>
        <p:grpSpPr>
          <a:xfrm rot="4436367">
            <a:off x="6657797" y="2834866"/>
            <a:ext cx="1440000" cy="2229549"/>
            <a:chOff x="3559176" y="863600"/>
            <a:chExt cx="2032000" cy="3144502"/>
          </a:xfrm>
        </p:grpSpPr>
        <p:sp>
          <p:nvSpPr>
            <p:cNvPr id="103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05" name="Group 2"/>
          <p:cNvGrpSpPr/>
          <p:nvPr/>
        </p:nvGrpSpPr>
        <p:grpSpPr>
          <a:xfrm>
            <a:off x="5339208" y="1751234"/>
            <a:ext cx="1440000" cy="2229549"/>
            <a:chOff x="3559176" y="863600"/>
            <a:chExt cx="2032000" cy="3144502"/>
          </a:xfrm>
        </p:grpSpPr>
        <p:sp>
          <p:nvSpPr>
            <p:cNvPr id="106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7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5" name="Freeform 41"/>
          <p:cNvSpPr/>
          <p:nvPr/>
        </p:nvSpPr>
        <p:spPr>
          <a:xfrm flipH="1">
            <a:off x="7820804" y="5152434"/>
            <a:ext cx="381663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>
                <a:solidFill>
                  <a:schemeClr val="tx1"/>
                </a:solidFill>
              </a:rPr>
              <a:t>_____________</a:t>
            </a:r>
            <a:r>
              <a:rPr lang="en-US" altLang="zh-TW" sz="4300" dirty="0">
                <a:solidFill>
                  <a:schemeClr val="tx1"/>
                </a:solidFill>
              </a:rPr>
              <a:t>_</a:t>
            </a:r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>
                <a:solidFill>
                  <a:schemeClr val="tx1"/>
                </a:solidFill>
              </a:rPr>
              <a:t>___</a:t>
            </a:r>
            <a:r>
              <a:rPr lang="en-US" altLang="zh-TW" sz="4300" dirty="0">
                <a:solidFill>
                  <a:schemeClr val="tx1"/>
                </a:solidFill>
              </a:rPr>
              <a:t>___________</a:t>
            </a:r>
            <a:endParaRPr lang="en-US" sz="4300" kern="1200" dirty="0">
              <a:solidFill>
                <a:schemeClr val="tx1"/>
              </a:solidFill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30</a:t>
            </a:fld>
            <a:endParaRPr lang="en-US" dirty="0"/>
          </a:p>
        </p:txBody>
      </p:sp>
      <p:sp>
        <p:nvSpPr>
          <p:cNvPr id="48" name="圓角矩形 47"/>
          <p:cNvSpPr/>
          <p:nvPr/>
        </p:nvSpPr>
        <p:spPr>
          <a:xfrm>
            <a:off x="8104228" y="503536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擅自進入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71849" y="22044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器具</a:t>
            </a:r>
          </a:p>
        </p:txBody>
      </p:sp>
      <p:sp>
        <p:nvSpPr>
          <p:cNvPr id="55" name="矩形 54"/>
          <p:cNvSpPr/>
          <p:nvPr/>
        </p:nvSpPr>
        <p:spPr>
          <a:xfrm>
            <a:off x="6470918" y="5483620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安全</a:t>
            </a:r>
            <a:endParaRPr lang="en-US" altLang="zh-TW" sz="2800" b="1" dirty="0" smtClean="0">
              <a:latin typeface="+mn-ea"/>
            </a:endParaRPr>
          </a:p>
          <a:p>
            <a:pPr algn="ctr"/>
            <a:r>
              <a:rPr lang="zh-TW" altLang="en-US" sz="2800" b="1" dirty="0" smtClean="0">
                <a:latin typeface="+mn-ea"/>
              </a:rPr>
              <a:t>守則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8102358" y="5743321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不能擅自拿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取實驗器具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181443" y="361561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用途</a:t>
            </a:r>
          </a:p>
        </p:txBody>
      </p:sp>
      <p:sp>
        <p:nvSpPr>
          <p:cNvPr id="63" name="矩形 62"/>
          <p:cNvSpPr/>
          <p:nvPr/>
        </p:nvSpPr>
        <p:spPr>
          <a:xfrm>
            <a:off x="4236266" y="5741066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位置</a:t>
            </a:r>
          </a:p>
        </p:txBody>
      </p:sp>
      <p:sp>
        <p:nvSpPr>
          <p:cNvPr id="64" name="矩形 63"/>
          <p:cNvSpPr/>
          <p:nvPr/>
        </p:nvSpPr>
        <p:spPr>
          <a:xfrm>
            <a:off x="3490438" y="352987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家具</a:t>
            </a:r>
          </a:p>
        </p:txBody>
      </p:sp>
      <p:sp>
        <p:nvSpPr>
          <p:cNvPr id="87" name="圓角矩形 86"/>
          <p:cNvSpPr/>
          <p:nvPr/>
        </p:nvSpPr>
        <p:spPr>
          <a:xfrm>
            <a:off x="5089893" y="3824565"/>
            <a:ext cx="1777044" cy="1254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實驗室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0" name="Freeform 41"/>
          <p:cNvSpPr/>
          <p:nvPr/>
        </p:nvSpPr>
        <p:spPr>
          <a:xfrm flipH="1">
            <a:off x="6854056" y="1685338"/>
            <a:ext cx="3669948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 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1" name="圓角矩形 40"/>
          <p:cNvSpPr/>
          <p:nvPr/>
        </p:nvSpPr>
        <p:spPr>
          <a:xfrm>
            <a:off x="7152231" y="2286990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本生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燈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7152231" y="1600210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試管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571089" y="3106511"/>
            <a:ext cx="2825005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5011" y="2656635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長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桌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890193" y="3994835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高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椅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7151242" y="2601340"/>
            <a:ext cx="25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實驗時加熱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化學品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7147284" y="1916900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實驗時盛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不同化學品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9" name="圓角矩形 58"/>
          <p:cNvSpPr/>
          <p:nvPr/>
        </p:nvSpPr>
        <p:spPr>
          <a:xfrm>
            <a:off x="8109140" y="5359938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有很多化學品和實驗器具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8102358" y="6063244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不適當地使用會引致意外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885011" y="3028358"/>
            <a:ext cx="2268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方便實驗時擺放</a:t>
            </a:r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多樣材料及器具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8" name="Rectangle: Rounded Corners 41">
            <a:extLst>
              <a:ext uri="{FF2B5EF4-FFF2-40B4-BE49-F238E27FC236}">
                <a16:creationId xmlns:a16="http://schemas.microsoft.com/office/drawing/2014/main" id="{C7D5EB54-4291-47FA-B403-3DE72D7DA215}"/>
              </a:ext>
            </a:extLst>
          </p:cNvPr>
          <p:cNvSpPr/>
          <p:nvPr/>
        </p:nvSpPr>
        <p:spPr>
          <a:xfrm>
            <a:off x="612911" y="1644473"/>
            <a:ext cx="2881271" cy="786573"/>
          </a:xfrm>
          <a:prstGeom prst="roundRect">
            <a:avLst>
              <a:gd name="adj" fmla="val 7900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b="1" dirty="0" smtClean="0">
                <a:solidFill>
                  <a:schemeClr val="tx1"/>
                </a:solidFill>
                <a:latin typeface="+mn-ea"/>
              </a:rPr>
              <a:t>由基本到深入</a:t>
            </a:r>
            <a:endParaRPr lang="zh-TW" altLang="en-US" sz="24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橢圓 68"/>
          <p:cNvSpPr/>
          <p:nvPr/>
        </p:nvSpPr>
        <p:spPr>
          <a:xfrm>
            <a:off x="4711219" y="5141062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0" name="橢圓 69"/>
          <p:cNvSpPr/>
          <p:nvPr/>
        </p:nvSpPr>
        <p:spPr>
          <a:xfrm>
            <a:off x="4506813" y="3449505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8" name="橢圓 87"/>
          <p:cNvSpPr/>
          <p:nvPr/>
        </p:nvSpPr>
        <p:spPr>
          <a:xfrm>
            <a:off x="5930918" y="2892664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9" name="橢圓 88"/>
          <p:cNvSpPr/>
          <p:nvPr/>
        </p:nvSpPr>
        <p:spPr>
          <a:xfrm>
            <a:off x="6962339" y="3986208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0" name="橢圓 89"/>
          <p:cNvSpPr/>
          <p:nvPr/>
        </p:nvSpPr>
        <p:spPr>
          <a:xfrm>
            <a:off x="6212655" y="5190503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5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7" name="Freeform 41"/>
          <p:cNvSpPr/>
          <p:nvPr/>
        </p:nvSpPr>
        <p:spPr>
          <a:xfrm flipH="1">
            <a:off x="2192077" y="5396341"/>
            <a:ext cx="241294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kern="1200" dirty="0"/>
          </a:p>
        </p:txBody>
      </p:sp>
      <p:sp>
        <p:nvSpPr>
          <p:cNvPr id="98" name="圓角矩形 97"/>
          <p:cNvSpPr/>
          <p:nvPr/>
        </p:nvSpPr>
        <p:spPr>
          <a:xfrm>
            <a:off x="2467270" y="594796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學校三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樓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9" name="Freeform 41"/>
          <p:cNvSpPr/>
          <p:nvPr/>
        </p:nvSpPr>
        <p:spPr>
          <a:xfrm flipH="1">
            <a:off x="8539349" y="3221742"/>
            <a:ext cx="309808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</a:t>
            </a: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100" name="圓角矩形 99"/>
          <p:cNvSpPr/>
          <p:nvPr/>
        </p:nvSpPr>
        <p:spPr>
          <a:xfrm>
            <a:off x="8832005" y="4107082"/>
            <a:ext cx="201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於課堂上做實驗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1" name="圓角矩形 100"/>
          <p:cNvSpPr/>
          <p:nvPr/>
        </p:nvSpPr>
        <p:spPr>
          <a:xfrm>
            <a:off x="8822891" y="3406753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上科學課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302774" y="715241"/>
            <a:ext cx="2840748" cy="5328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4. 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組織優次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610853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88" grpId="0" animBg="1"/>
      <p:bldP spid="89" grpId="0" animBg="1"/>
      <p:bldP spid="9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Group 2"/>
          <p:cNvGrpSpPr/>
          <p:nvPr/>
        </p:nvGrpSpPr>
        <p:grpSpPr>
          <a:xfrm rot="13469186">
            <a:off x="4453505" y="4608330"/>
            <a:ext cx="1440000" cy="2229549"/>
            <a:chOff x="3559176" y="863600"/>
            <a:chExt cx="2032000" cy="3144502"/>
          </a:xfrm>
        </p:grpSpPr>
        <p:sp>
          <p:nvSpPr>
            <p:cNvPr id="107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0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1" name="Group 2"/>
          <p:cNvGrpSpPr/>
          <p:nvPr/>
        </p:nvGrpSpPr>
        <p:grpSpPr>
          <a:xfrm rot="17284874">
            <a:off x="3766645" y="2821558"/>
            <a:ext cx="1440000" cy="2229549"/>
            <a:chOff x="3559176" y="863600"/>
            <a:chExt cx="2032000" cy="3144502"/>
          </a:xfrm>
        </p:grpSpPr>
        <p:sp>
          <p:nvSpPr>
            <p:cNvPr id="112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3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4" name="Group 2"/>
          <p:cNvGrpSpPr/>
          <p:nvPr/>
        </p:nvGrpSpPr>
        <p:grpSpPr>
          <a:xfrm rot="8696312">
            <a:off x="6124407" y="4499368"/>
            <a:ext cx="1440000" cy="2229549"/>
            <a:chOff x="3559176" y="863600"/>
            <a:chExt cx="2032000" cy="3144502"/>
          </a:xfrm>
        </p:grpSpPr>
        <p:sp>
          <p:nvSpPr>
            <p:cNvPr id="115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6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17" name="Group 2"/>
          <p:cNvGrpSpPr/>
          <p:nvPr/>
        </p:nvGrpSpPr>
        <p:grpSpPr>
          <a:xfrm rot="4436367">
            <a:off x="6657797" y="2834866"/>
            <a:ext cx="1440000" cy="2229549"/>
            <a:chOff x="3559176" y="863600"/>
            <a:chExt cx="2032000" cy="3144502"/>
          </a:xfrm>
        </p:grpSpPr>
        <p:sp>
          <p:nvSpPr>
            <p:cNvPr id="118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19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grpSp>
        <p:nvGrpSpPr>
          <p:cNvPr id="120" name="Group 2"/>
          <p:cNvGrpSpPr/>
          <p:nvPr/>
        </p:nvGrpSpPr>
        <p:grpSpPr>
          <a:xfrm>
            <a:off x="5339208" y="1751234"/>
            <a:ext cx="1440000" cy="2229549"/>
            <a:chOff x="3559176" y="863600"/>
            <a:chExt cx="2032000" cy="3144502"/>
          </a:xfrm>
        </p:grpSpPr>
        <p:sp>
          <p:nvSpPr>
            <p:cNvPr id="121" name="Freeform 13"/>
            <p:cNvSpPr>
              <a:spLocks/>
            </p:cNvSpPr>
            <p:nvPr/>
          </p:nvSpPr>
          <p:spPr bwMode="auto">
            <a:xfrm>
              <a:off x="4561467" y="2614277"/>
              <a:ext cx="228503" cy="1393825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shade val="30000"/>
                    <a:satMod val="115000"/>
                  </a:schemeClr>
                </a:gs>
                <a:gs pos="45000">
                  <a:schemeClr val="accent1"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2" name="Freeform 12"/>
            <p:cNvSpPr>
              <a:spLocks noEditPoints="1"/>
            </p:cNvSpPr>
            <p:nvPr/>
          </p:nvSpPr>
          <p:spPr bwMode="auto">
            <a:xfrm>
              <a:off x="3559176" y="863600"/>
              <a:ext cx="2032000" cy="1938337"/>
            </a:xfrm>
            <a:custGeom>
              <a:avLst/>
              <a:gdLst>
                <a:gd name="T0" fmla="*/ 280 w 534"/>
                <a:gd name="T1" fmla="*/ 509 h 509"/>
                <a:gd name="T2" fmla="*/ 100 w 534"/>
                <a:gd name="T3" fmla="*/ 435 h 509"/>
                <a:gd name="T4" fmla="*/ 100 w 534"/>
                <a:gd name="T5" fmla="*/ 75 h 509"/>
                <a:gd name="T6" fmla="*/ 280 w 534"/>
                <a:gd name="T7" fmla="*/ 0 h 509"/>
                <a:gd name="T8" fmla="*/ 460 w 534"/>
                <a:gd name="T9" fmla="*/ 75 h 509"/>
                <a:gd name="T10" fmla="*/ 534 w 534"/>
                <a:gd name="T11" fmla="*/ 255 h 509"/>
                <a:gd name="T12" fmla="*/ 460 w 534"/>
                <a:gd name="T13" fmla="*/ 435 h 509"/>
                <a:gd name="T14" fmla="*/ 280 w 534"/>
                <a:gd name="T15" fmla="*/ 509 h 509"/>
                <a:gd name="T16" fmla="*/ 280 w 534"/>
                <a:gd name="T17" fmla="*/ 61 h 509"/>
                <a:gd name="T18" fmla="*/ 143 w 534"/>
                <a:gd name="T19" fmla="*/ 118 h 509"/>
                <a:gd name="T20" fmla="*/ 143 w 534"/>
                <a:gd name="T21" fmla="*/ 391 h 509"/>
                <a:gd name="T22" fmla="*/ 280 w 534"/>
                <a:gd name="T23" fmla="*/ 448 h 509"/>
                <a:gd name="T24" fmla="*/ 416 w 534"/>
                <a:gd name="T25" fmla="*/ 391 h 509"/>
                <a:gd name="T26" fmla="*/ 473 w 534"/>
                <a:gd name="T27" fmla="*/ 255 h 509"/>
                <a:gd name="T28" fmla="*/ 416 w 534"/>
                <a:gd name="T29" fmla="*/ 118 h 509"/>
                <a:gd name="T30" fmla="*/ 280 w 534"/>
                <a:gd name="T31" fmla="*/ 61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34" h="509">
                  <a:moveTo>
                    <a:pt x="280" y="509"/>
                  </a:moveTo>
                  <a:cubicBezTo>
                    <a:pt x="212" y="509"/>
                    <a:pt x="148" y="483"/>
                    <a:pt x="100" y="435"/>
                  </a:cubicBezTo>
                  <a:cubicBezTo>
                    <a:pt x="0" y="335"/>
                    <a:pt x="0" y="174"/>
                    <a:pt x="100" y="75"/>
                  </a:cubicBezTo>
                  <a:cubicBezTo>
                    <a:pt x="148" y="26"/>
                    <a:pt x="212" y="0"/>
                    <a:pt x="280" y="0"/>
                  </a:cubicBezTo>
                  <a:cubicBezTo>
                    <a:pt x="348" y="0"/>
                    <a:pt x="412" y="26"/>
                    <a:pt x="460" y="75"/>
                  </a:cubicBezTo>
                  <a:cubicBezTo>
                    <a:pt x="508" y="123"/>
                    <a:pt x="534" y="187"/>
                    <a:pt x="534" y="255"/>
                  </a:cubicBezTo>
                  <a:cubicBezTo>
                    <a:pt x="534" y="323"/>
                    <a:pt x="508" y="386"/>
                    <a:pt x="460" y="435"/>
                  </a:cubicBezTo>
                  <a:cubicBezTo>
                    <a:pt x="412" y="483"/>
                    <a:pt x="348" y="509"/>
                    <a:pt x="280" y="509"/>
                  </a:cubicBezTo>
                  <a:close/>
                  <a:moveTo>
                    <a:pt x="280" y="61"/>
                  </a:moveTo>
                  <a:cubicBezTo>
                    <a:pt x="228" y="61"/>
                    <a:pt x="179" y="81"/>
                    <a:pt x="143" y="118"/>
                  </a:cubicBezTo>
                  <a:cubicBezTo>
                    <a:pt x="68" y="193"/>
                    <a:pt x="68" y="316"/>
                    <a:pt x="143" y="391"/>
                  </a:cubicBezTo>
                  <a:cubicBezTo>
                    <a:pt x="179" y="428"/>
                    <a:pt x="228" y="448"/>
                    <a:pt x="280" y="448"/>
                  </a:cubicBezTo>
                  <a:cubicBezTo>
                    <a:pt x="331" y="448"/>
                    <a:pt x="380" y="428"/>
                    <a:pt x="416" y="391"/>
                  </a:cubicBezTo>
                  <a:cubicBezTo>
                    <a:pt x="453" y="355"/>
                    <a:pt x="473" y="306"/>
                    <a:pt x="473" y="255"/>
                  </a:cubicBezTo>
                  <a:cubicBezTo>
                    <a:pt x="473" y="203"/>
                    <a:pt x="453" y="154"/>
                    <a:pt x="416" y="118"/>
                  </a:cubicBezTo>
                  <a:cubicBezTo>
                    <a:pt x="380" y="81"/>
                    <a:pt x="331" y="61"/>
                    <a:pt x="280" y="6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65" name="Freeform 41"/>
          <p:cNvSpPr/>
          <p:nvPr/>
        </p:nvSpPr>
        <p:spPr>
          <a:xfrm flipH="1">
            <a:off x="7820804" y="5152434"/>
            <a:ext cx="381663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>
                <a:solidFill>
                  <a:schemeClr val="tx1"/>
                </a:solidFill>
              </a:rPr>
              <a:t>_____________</a:t>
            </a:r>
            <a:r>
              <a:rPr lang="en-US" altLang="zh-TW" sz="4300" dirty="0">
                <a:solidFill>
                  <a:schemeClr val="tx1"/>
                </a:solidFill>
              </a:rPr>
              <a:t>_</a:t>
            </a:r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>
                <a:solidFill>
                  <a:schemeClr val="tx1"/>
                </a:solidFill>
              </a:rPr>
              <a:t>___</a:t>
            </a:r>
            <a:r>
              <a:rPr lang="en-US" altLang="zh-TW" sz="4300" dirty="0">
                <a:solidFill>
                  <a:schemeClr val="tx1"/>
                </a:solidFill>
              </a:rPr>
              <a:t>___________</a:t>
            </a:r>
            <a:endParaRPr lang="en-US" sz="4300" kern="1200" dirty="0">
              <a:solidFill>
                <a:schemeClr val="tx1"/>
              </a:solidFill>
            </a:endParaRPr>
          </a:p>
        </p:txBody>
      </p:sp>
      <p:sp>
        <p:nvSpPr>
          <p:cNvPr id="17" name="投影片編號版面配置區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31</a:t>
            </a:fld>
            <a:endParaRPr lang="en-US" dirty="0"/>
          </a:p>
        </p:txBody>
      </p:sp>
      <p:sp>
        <p:nvSpPr>
          <p:cNvPr id="48" name="圓角矩形 47"/>
          <p:cNvSpPr/>
          <p:nvPr/>
        </p:nvSpPr>
        <p:spPr>
          <a:xfrm>
            <a:off x="8104228" y="5035365"/>
            <a:ext cx="176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擅自進入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671849" y="220444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器具</a:t>
            </a:r>
          </a:p>
        </p:txBody>
      </p:sp>
      <p:sp>
        <p:nvSpPr>
          <p:cNvPr id="55" name="矩形 54"/>
          <p:cNvSpPr/>
          <p:nvPr/>
        </p:nvSpPr>
        <p:spPr>
          <a:xfrm>
            <a:off x="6470918" y="5483620"/>
            <a:ext cx="118540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 smtClean="0">
                <a:latin typeface="+mn-ea"/>
              </a:rPr>
              <a:t>安全</a:t>
            </a:r>
            <a:endParaRPr lang="en-US" altLang="zh-TW" sz="2800" b="1" dirty="0" smtClean="0">
              <a:latin typeface="+mn-ea"/>
            </a:endParaRPr>
          </a:p>
          <a:p>
            <a:pPr algn="ctr"/>
            <a:r>
              <a:rPr lang="zh-TW" altLang="en-US" sz="2800" b="1" dirty="0" smtClean="0">
                <a:latin typeface="+mn-ea"/>
              </a:rPr>
              <a:t>守則</a:t>
            </a:r>
            <a:endParaRPr lang="zh-TW" altLang="en-US" sz="2800" b="1" dirty="0">
              <a:latin typeface="+mn-ea"/>
            </a:endParaRPr>
          </a:p>
        </p:txBody>
      </p:sp>
      <p:sp>
        <p:nvSpPr>
          <p:cNvPr id="56" name="圓角矩形 55"/>
          <p:cNvSpPr/>
          <p:nvPr/>
        </p:nvSpPr>
        <p:spPr>
          <a:xfrm>
            <a:off x="8102358" y="5743321"/>
            <a:ext cx="2772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不能擅自拿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取實驗器具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181443" y="361561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用途</a:t>
            </a:r>
          </a:p>
        </p:txBody>
      </p:sp>
      <p:sp>
        <p:nvSpPr>
          <p:cNvPr id="63" name="矩形 62"/>
          <p:cNvSpPr/>
          <p:nvPr/>
        </p:nvSpPr>
        <p:spPr>
          <a:xfrm>
            <a:off x="4236266" y="5741066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位置</a:t>
            </a:r>
          </a:p>
        </p:txBody>
      </p:sp>
      <p:sp>
        <p:nvSpPr>
          <p:cNvPr id="64" name="矩形 63"/>
          <p:cNvSpPr/>
          <p:nvPr/>
        </p:nvSpPr>
        <p:spPr>
          <a:xfrm>
            <a:off x="3490438" y="3529875"/>
            <a:ext cx="11854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2800" b="1" dirty="0">
                <a:latin typeface="+mn-ea"/>
              </a:rPr>
              <a:t>家具</a:t>
            </a:r>
          </a:p>
        </p:txBody>
      </p:sp>
      <p:sp>
        <p:nvSpPr>
          <p:cNvPr id="87" name="圓角矩形 86"/>
          <p:cNvSpPr/>
          <p:nvPr/>
        </p:nvSpPr>
        <p:spPr>
          <a:xfrm>
            <a:off x="5089893" y="3824565"/>
            <a:ext cx="1777044" cy="12546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TW" altLang="en-US" sz="3200" b="1" dirty="0" smtClean="0">
                <a:solidFill>
                  <a:prstClr val="black"/>
                </a:solidFill>
                <a:latin typeface="微軟正黑體"/>
              </a:rPr>
              <a:t>實驗室</a:t>
            </a:r>
            <a:endParaRPr lang="zh-TW" altLang="en-US" sz="3200" b="1" dirty="0">
              <a:solidFill>
                <a:prstClr val="black"/>
              </a:solidFill>
              <a:latin typeface="微軟正黑體"/>
            </a:endParaRPr>
          </a:p>
        </p:txBody>
      </p:sp>
      <p:sp>
        <p:nvSpPr>
          <p:cNvPr id="37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</a:t>
            </a:r>
            <a:r>
              <a:rPr lang="zh-TW" altLang="en-US" sz="32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你介紹校內</a:t>
            </a:r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8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40" name="Freeform 41"/>
          <p:cNvSpPr/>
          <p:nvPr/>
        </p:nvSpPr>
        <p:spPr>
          <a:xfrm flipH="1">
            <a:off x="6854056" y="1685338"/>
            <a:ext cx="3669948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 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41" name="圓角矩形 40"/>
          <p:cNvSpPr/>
          <p:nvPr/>
        </p:nvSpPr>
        <p:spPr>
          <a:xfrm>
            <a:off x="7152231" y="2286990"/>
            <a:ext cx="1008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本生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燈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圓角矩形 41"/>
          <p:cNvSpPr/>
          <p:nvPr/>
        </p:nvSpPr>
        <p:spPr>
          <a:xfrm>
            <a:off x="7152231" y="1600210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試管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9" name="Freeform 41"/>
          <p:cNvSpPr/>
          <p:nvPr/>
        </p:nvSpPr>
        <p:spPr>
          <a:xfrm flipH="1">
            <a:off x="571089" y="3106511"/>
            <a:ext cx="2825005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________</a:t>
            </a:r>
            <a:r>
              <a:rPr lang="en-US" altLang="zh-TW" sz="4300" dirty="0"/>
              <a:t>_</a:t>
            </a:r>
            <a:r>
              <a:rPr lang="en-US" altLang="zh-TW" sz="4300" dirty="0" smtClean="0"/>
              <a:t>_</a:t>
            </a:r>
            <a:endParaRPr lang="en-US" sz="4300" u="none" kern="1200" dirty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_____</a:t>
            </a:r>
            <a:endParaRPr lang="en-US" sz="4300" kern="1200" dirty="0"/>
          </a:p>
        </p:txBody>
      </p:sp>
      <p:sp>
        <p:nvSpPr>
          <p:cNvPr id="50" name="圓角矩形 49"/>
          <p:cNvSpPr/>
          <p:nvPr/>
        </p:nvSpPr>
        <p:spPr>
          <a:xfrm>
            <a:off x="885011" y="2656635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長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桌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1" name="圓角矩形 50"/>
          <p:cNvSpPr/>
          <p:nvPr/>
        </p:nvSpPr>
        <p:spPr>
          <a:xfrm>
            <a:off x="890193" y="3994835"/>
            <a:ext cx="7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高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椅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圓角矩形 45"/>
          <p:cNvSpPr/>
          <p:nvPr/>
        </p:nvSpPr>
        <p:spPr>
          <a:xfrm>
            <a:off x="7151242" y="2601340"/>
            <a:ext cx="252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實驗時加熱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化學品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8" name="圓角矩形 57"/>
          <p:cNvSpPr/>
          <p:nvPr/>
        </p:nvSpPr>
        <p:spPr>
          <a:xfrm>
            <a:off x="7147284" y="1916900"/>
            <a:ext cx="3024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實驗時盛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不同化學品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9" name="圓角矩形 58"/>
          <p:cNvSpPr/>
          <p:nvPr/>
        </p:nvSpPr>
        <p:spPr>
          <a:xfrm>
            <a:off x="8109140" y="5359938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有很多化學品和實驗器具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0" name="圓角矩形 59"/>
          <p:cNvSpPr/>
          <p:nvPr/>
        </p:nvSpPr>
        <p:spPr>
          <a:xfrm>
            <a:off x="8102358" y="6063244"/>
            <a:ext cx="327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不適當地使用會引致意外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7" name="圓角矩形 66"/>
          <p:cNvSpPr/>
          <p:nvPr/>
        </p:nvSpPr>
        <p:spPr>
          <a:xfrm>
            <a:off x="885011" y="3028358"/>
            <a:ext cx="2268000" cy="576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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方便實驗時擺放</a:t>
            </a:r>
            <a: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/>
            </a:r>
            <a:br>
              <a:rPr lang="en-US" altLang="zh-TW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</a:br>
            <a:r>
              <a:rPr lang="zh-TW" altLang="en-US" sz="2000" b="1" dirty="0" smtClean="0">
                <a:solidFill>
                  <a:schemeClr val="tx1"/>
                </a:solidFill>
                <a:latin typeface="+mn-ea"/>
                <a:sym typeface="Wingdings" panose="05000000000000000000" pitchFamily="2" charset="2"/>
              </a:rPr>
              <a:t>多樣材料及器具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69" name="橢圓 68"/>
          <p:cNvSpPr/>
          <p:nvPr/>
        </p:nvSpPr>
        <p:spPr>
          <a:xfrm>
            <a:off x="4711219" y="5141062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1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70" name="橢圓 69"/>
          <p:cNvSpPr/>
          <p:nvPr/>
        </p:nvSpPr>
        <p:spPr>
          <a:xfrm>
            <a:off x="4506813" y="3449505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3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8" name="橢圓 87"/>
          <p:cNvSpPr/>
          <p:nvPr/>
        </p:nvSpPr>
        <p:spPr>
          <a:xfrm>
            <a:off x="5930918" y="2892664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4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89" name="橢圓 88"/>
          <p:cNvSpPr/>
          <p:nvPr/>
        </p:nvSpPr>
        <p:spPr>
          <a:xfrm>
            <a:off x="6962339" y="3986208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2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0" name="橢圓 89"/>
          <p:cNvSpPr/>
          <p:nvPr/>
        </p:nvSpPr>
        <p:spPr>
          <a:xfrm>
            <a:off x="6212655" y="5190503"/>
            <a:ext cx="540000" cy="540000"/>
          </a:xfrm>
          <a:prstGeom prst="ellipse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400" b="1" dirty="0" smtClean="0">
                <a:solidFill>
                  <a:schemeClr val="tx1"/>
                </a:solidFill>
              </a:rPr>
              <a:t>5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7" name="Freeform 41"/>
          <p:cNvSpPr/>
          <p:nvPr/>
        </p:nvSpPr>
        <p:spPr>
          <a:xfrm flipH="1">
            <a:off x="2192077" y="5396341"/>
            <a:ext cx="2412943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kern="1200" dirty="0"/>
          </a:p>
        </p:txBody>
      </p:sp>
      <p:sp>
        <p:nvSpPr>
          <p:cNvPr id="98" name="圓角矩形 97"/>
          <p:cNvSpPr/>
          <p:nvPr/>
        </p:nvSpPr>
        <p:spPr>
          <a:xfrm>
            <a:off x="2467270" y="5947967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>
                <a:solidFill>
                  <a:schemeClr val="tx1"/>
                </a:solidFill>
                <a:latin typeface="+mn-ea"/>
              </a:rPr>
              <a:t>學校三</a:t>
            </a:r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樓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3" name="手繪多邊形 52"/>
          <p:cNvSpPr/>
          <p:nvPr/>
        </p:nvSpPr>
        <p:spPr>
          <a:xfrm>
            <a:off x="5341961" y="3650408"/>
            <a:ext cx="1512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dirty="0">
                <a:solidFill>
                  <a:schemeClr val="tx1"/>
                </a:solidFill>
                <a:latin typeface="+mj-ea"/>
              </a:rPr>
              <a:t>我會</a:t>
            </a:r>
            <a:r>
              <a:rPr lang="zh-TW" altLang="en-US" b="1" dirty="0" smtClean="0">
                <a:solidFill>
                  <a:schemeClr val="tx1"/>
                </a:solidFill>
                <a:latin typeface="+mj-ea"/>
              </a:rPr>
              <a:t>描述</a:t>
            </a:r>
            <a:r>
              <a:rPr lang="en-US" altLang="zh-TW" b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61" name="手繪多邊形 60"/>
          <p:cNvSpPr/>
          <p:nvPr/>
        </p:nvSpPr>
        <p:spPr>
          <a:xfrm>
            <a:off x="5586772" y="1345709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第四，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66" name="手繪多邊形 65"/>
          <p:cNvSpPr/>
          <p:nvPr/>
        </p:nvSpPr>
        <p:spPr>
          <a:xfrm>
            <a:off x="8036895" y="1413764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2" name="手繪多邊形 91"/>
          <p:cNvSpPr/>
          <p:nvPr/>
        </p:nvSpPr>
        <p:spPr>
          <a:xfrm flipH="1">
            <a:off x="569075" y="2241881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93" name="手繪多邊形 92"/>
          <p:cNvSpPr/>
          <p:nvPr/>
        </p:nvSpPr>
        <p:spPr>
          <a:xfrm flipH="1">
            <a:off x="2029338" y="5512948"/>
            <a:ext cx="122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94" name="手繪多邊形 93"/>
          <p:cNvSpPr/>
          <p:nvPr/>
        </p:nvSpPr>
        <p:spPr>
          <a:xfrm flipH="1">
            <a:off x="3344224" y="4793554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首先，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95" name="手繪多邊形 94"/>
          <p:cNvSpPr/>
          <p:nvPr/>
        </p:nvSpPr>
        <p:spPr>
          <a:xfrm>
            <a:off x="3680641" y="2673092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96" name="手繪多邊形 95"/>
          <p:cNvSpPr/>
          <p:nvPr/>
        </p:nvSpPr>
        <p:spPr>
          <a:xfrm>
            <a:off x="7161347" y="3023742"/>
            <a:ext cx="1980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第二，在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00" name="手繪多邊形 99"/>
          <p:cNvSpPr/>
          <p:nvPr/>
        </p:nvSpPr>
        <p:spPr>
          <a:xfrm>
            <a:off x="1162275" y="4461357"/>
            <a:ext cx="1224000" cy="39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01" name="手繪多邊形 100"/>
          <p:cNvSpPr/>
          <p:nvPr/>
        </p:nvSpPr>
        <p:spPr>
          <a:xfrm>
            <a:off x="9669190" y="2328812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，可以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102" name="Freeform 41"/>
          <p:cNvSpPr/>
          <p:nvPr/>
        </p:nvSpPr>
        <p:spPr>
          <a:xfrm flipH="1">
            <a:off x="8539349" y="3221742"/>
            <a:ext cx="3098087" cy="1328469"/>
          </a:xfrm>
          <a:custGeom>
            <a:avLst/>
            <a:gdLst>
              <a:gd name="connsiteX0" fmla="*/ 0 w 1992704"/>
              <a:gd name="connsiteY0" fmla="*/ 0 h 1328469"/>
              <a:gd name="connsiteX1" fmla="*/ 1992704 w 1992704"/>
              <a:gd name="connsiteY1" fmla="*/ 0 h 1328469"/>
              <a:gd name="connsiteX2" fmla="*/ 1992704 w 1992704"/>
              <a:gd name="connsiteY2" fmla="*/ 1328469 h 1328469"/>
              <a:gd name="connsiteX3" fmla="*/ 0 w 1992704"/>
              <a:gd name="connsiteY3" fmla="*/ 1328469 h 1328469"/>
              <a:gd name="connsiteX4" fmla="*/ 0 w 1992704"/>
              <a:gd name="connsiteY4" fmla="*/ 0 h 13284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92704" h="1328469">
                <a:moveTo>
                  <a:pt x="0" y="0"/>
                </a:moveTo>
                <a:lnTo>
                  <a:pt x="1992704" y="0"/>
                </a:lnTo>
                <a:lnTo>
                  <a:pt x="1992704" y="1328469"/>
                </a:lnTo>
                <a:lnTo>
                  <a:pt x="0" y="1328469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dirty="0" smtClean="0"/>
              <a:t>______</a:t>
            </a:r>
            <a:endParaRPr lang="en-US" sz="4300" u="none" kern="1200" dirty="0" smtClean="0"/>
          </a:p>
          <a:p>
            <a:pPr marL="285750" lvl="1" indent="-285750" defTabSz="19113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•"/>
            </a:pPr>
            <a:r>
              <a:rPr lang="en-US" altLang="zh-TW" sz="4300" kern="1200" dirty="0" smtClean="0"/>
              <a:t>___</a:t>
            </a:r>
            <a:r>
              <a:rPr lang="en-US" altLang="zh-TW" sz="4300" dirty="0" smtClean="0"/>
              <a:t>_____</a:t>
            </a:r>
            <a:r>
              <a:rPr lang="en-US" altLang="zh-TW" sz="4300" dirty="0"/>
              <a:t>_</a:t>
            </a:r>
            <a:endParaRPr lang="en-US" sz="4300" kern="1200" dirty="0"/>
          </a:p>
        </p:txBody>
      </p:sp>
      <p:sp>
        <p:nvSpPr>
          <p:cNvPr id="103" name="圓角矩形 102"/>
          <p:cNvSpPr/>
          <p:nvPr/>
        </p:nvSpPr>
        <p:spPr>
          <a:xfrm>
            <a:off x="8832005" y="4107082"/>
            <a:ext cx="2016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於課堂上做實驗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4" name="圓角矩形 103"/>
          <p:cNvSpPr/>
          <p:nvPr/>
        </p:nvSpPr>
        <p:spPr>
          <a:xfrm>
            <a:off x="8822891" y="3406753"/>
            <a:ext cx="1260000" cy="288000"/>
          </a:xfrm>
          <a:prstGeom prst="roundRect">
            <a:avLst/>
          </a:prstGeom>
          <a:ln>
            <a:solidFill>
              <a:schemeClr val="accent1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>
                <a:solidFill>
                  <a:schemeClr val="tx1"/>
                </a:solidFill>
                <a:latin typeface="+mn-ea"/>
              </a:rPr>
              <a:t>上科學課</a:t>
            </a:r>
            <a:endParaRPr lang="en-US" altLang="zh-TW" sz="2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5" name="手繪多邊形 104"/>
          <p:cNvSpPr/>
          <p:nvPr/>
        </p:nvSpPr>
        <p:spPr>
          <a:xfrm>
            <a:off x="10354567" y="3492015"/>
            <a:ext cx="122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06" name="手繪多邊形 105"/>
          <p:cNvSpPr/>
          <p:nvPr/>
        </p:nvSpPr>
        <p:spPr>
          <a:xfrm>
            <a:off x="6777936" y="4737250"/>
            <a:ext cx="1296000" cy="75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最後，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</a:p>
        </p:txBody>
      </p:sp>
      <p:sp>
        <p:nvSpPr>
          <p:cNvPr id="108" name="手繪多邊形 107"/>
          <p:cNvSpPr/>
          <p:nvPr/>
        </p:nvSpPr>
        <p:spPr>
          <a:xfrm>
            <a:off x="9260598" y="4602245"/>
            <a:ext cx="2304000" cy="396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000"/>
          </a:solidFill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，因為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109" name="手繪多邊形 108"/>
          <p:cNvSpPr/>
          <p:nvPr/>
        </p:nvSpPr>
        <p:spPr>
          <a:xfrm>
            <a:off x="8539349" y="6424411"/>
            <a:ext cx="2304000" cy="39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，因為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68" name="手繪多邊形 67"/>
          <p:cNvSpPr/>
          <p:nvPr/>
        </p:nvSpPr>
        <p:spPr>
          <a:xfrm flipH="1">
            <a:off x="911250" y="6359099"/>
            <a:ext cx="3096000" cy="396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000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b">
            <a:noAutofit/>
          </a:bodyPr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以上就是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方面的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一些特點</a:t>
            </a:r>
          </a:p>
        </p:txBody>
      </p:sp>
      <p:sp>
        <p:nvSpPr>
          <p:cNvPr id="9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5. </a:t>
            </a:r>
            <a:r>
              <a:rPr lang="zh-TW" altLang="en-US" sz="28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運用描述模範短語</a:t>
            </a:r>
            <a:endParaRPr lang="en-ID" altLang="zh-TW" sz="28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70274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61" grpId="0" animBg="1"/>
      <p:bldP spid="66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00" grpId="0" animBg="1"/>
      <p:bldP spid="101" grpId="0" animBg="1"/>
      <p:bldP spid="105" grpId="0" animBg="1"/>
      <p:bldP spid="106" grpId="0" animBg="1"/>
      <p:bldP spid="108" grpId="0" animBg="1"/>
      <p:bldP spid="109" grpId="0" animBg="1"/>
      <p:bldP spid="6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32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7606294"/>
              </p:ext>
            </p:extLst>
          </p:nvPr>
        </p:nvGraphicFramePr>
        <p:xfrm>
          <a:off x="867533" y="1576238"/>
          <a:ext cx="10639658" cy="4968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39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33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點題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TW" altLang="en-US" sz="1800" b="0" i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我會描述我所就讀學校的實驗室。</a:t>
                      </a:r>
                      <a:endParaRPr lang="en-US" sz="2000" b="0" i="1" dirty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第一個角度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首先，在位置方面，實驗室是位於學校三樓的。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第二個角度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第二，在用途方面，實驗室是可以讓學生來上科學課及於課堂上進行實驗的。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第三個角度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第三，在家具方面，實驗室內是有長桌的，可以方便實驗時擺放多樣材料及器具。另外實驗室亦都是有高椅的。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第四個角度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第四，在器具方面，實驗室是有試管的，可以在實驗時用來盛載不同的化學品。此外實驗室亦都是有本生燈的，可以在做實驗時用來加熱化學品。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zh-TW" altLang="en-US" sz="2000" b="1" i="0" dirty="0" smtClean="0">
                          <a:solidFill>
                            <a:schemeClr val="tx1"/>
                          </a:solidFill>
                        </a:rPr>
                        <a:t>最後一個角度</a:t>
                      </a:r>
                      <a:endParaRPr lang="en-US" altLang="zh-TW" sz="2000" b="1" i="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最後，在安全守則方面，學生是不能擅自進入實驗室的，因為實驗室內有很多化學品和實驗器具，學生亦都是不能擅自拿取實驗器具，因為不適當地使用會引致意外。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2000" b="1" dirty="0" smtClean="0">
                          <a:solidFill>
                            <a:schemeClr val="tx1"/>
                          </a:solidFill>
                        </a:rPr>
                        <a:t>總結</a:t>
                      </a:r>
                      <a:endParaRPr lang="en-US" altLang="zh-TW" sz="2000" b="1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None/>
                      </a:pPr>
                      <a:r>
                        <a:rPr lang="zh-TW" altLang="en-US" sz="1800" b="0" i="1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以上就是實驗室在五方面的一些特點。</a:t>
                      </a:r>
                      <a:endParaRPr lang="en-US" altLang="zh-TW" sz="1800" b="0" i="1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744329" y="615257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請你介紹校內的實驗室。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0129872" y="137771"/>
            <a:ext cx="1806336" cy="54035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示例</a:t>
            </a:r>
            <a:endParaRPr lang="en-ID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243779" y="627475"/>
            <a:ext cx="3761062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說話內容例子</a:t>
            </a:r>
            <a:endParaRPr lang="en-ID" altLang="zh-TW" sz="32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374914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673963"/>
            <a:chOff x="1625343" y="1610555"/>
            <a:chExt cx="6018885" cy="3673963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673963"/>
              <a:chOff x="4728228" y="1784180"/>
              <a:chExt cx="2814714" cy="4078939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1"/>
                <a:ext cx="2372132" cy="297281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4" action="ppaction://hlinksldjump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建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5" action="ppaction://hlinksldjump"/>
                  </a:rPr>
                  <a:t>構描述組織圖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6" action="ppaction://hlinksldjump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  <a:hlinkClick r:id="rId7" action="ppaction://hlinksldjump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8" action="ppaction://hlinksldjump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9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10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1" action="ppaction://hlinksldjump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  <a:hlinkClick r:id="rId12" action="ppaction://hlinksldjump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8962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rand Title">
            <a:extLst>
              <a:ext uri="{FF2B5EF4-FFF2-40B4-BE49-F238E27FC236}">
                <a16:creationId xmlns:a16="http://schemas.microsoft.com/office/drawing/2014/main" id="{43019F75-7F0D-46AE-9DE2-2E5374039C78}"/>
              </a:ext>
            </a:extLst>
          </p:cNvPr>
          <p:cNvSpPr txBox="1"/>
          <p:nvPr/>
        </p:nvSpPr>
        <p:spPr>
          <a:xfrm>
            <a:off x="3867141" y="745742"/>
            <a:ext cx="4457718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lvl="0" algn="ctr">
              <a:defRPr/>
            </a:pPr>
            <a:r>
              <a:rPr lang="zh-TW" altLang="en-US" sz="4800" b="1" dirty="0">
                <a:solidFill>
                  <a:prstClr val="black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訓練目標</a:t>
            </a:r>
            <a:endParaRPr lang="en-ID" altLang="zh-TW" sz="4800" dirty="0">
              <a:solidFill>
                <a:prstClr val="black">
                  <a:lumMod val="75000"/>
                  <a:lumOff val="25000"/>
                </a:prstClr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D7E3E0-16BD-4228-BA84-50B6A6D4FBA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grpSp>
        <p:nvGrpSpPr>
          <p:cNvPr id="4" name="群組 3"/>
          <p:cNvGrpSpPr/>
          <p:nvPr/>
        </p:nvGrpSpPr>
        <p:grpSpPr>
          <a:xfrm>
            <a:off x="3086558" y="1610555"/>
            <a:ext cx="6018885" cy="3721317"/>
            <a:chOff x="1625343" y="1610555"/>
            <a:chExt cx="6018885" cy="3721317"/>
          </a:xfrm>
        </p:grpSpPr>
        <p:grpSp>
          <p:nvGrpSpPr>
            <p:cNvPr id="84" name="群組 83"/>
            <p:cNvGrpSpPr/>
            <p:nvPr/>
          </p:nvGrpSpPr>
          <p:grpSpPr>
            <a:xfrm rot="16200000">
              <a:off x="4389247" y="2419242"/>
              <a:ext cx="508176" cy="423480"/>
              <a:chOff x="5194921" y="2692894"/>
              <a:chExt cx="508176" cy="423480"/>
            </a:xfrm>
            <a:solidFill>
              <a:srgbClr val="CC9900"/>
            </a:solidFill>
          </p:grpSpPr>
          <p:sp>
            <p:nvSpPr>
              <p:cNvPr id="95" name="向右箭號 94"/>
              <p:cNvSpPr/>
              <p:nvPr/>
            </p:nvSpPr>
            <p:spPr>
              <a:xfrm rot="5400000">
                <a:off x="5237269" y="2650546"/>
                <a:ext cx="423480" cy="508176"/>
              </a:xfrm>
              <a:prstGeom prst="rightArrow">
                <a:avLst>
                  <a:gd name="adj1" fmla="val 60000"/>
                  <a:gd name="adj2" fmla="val 50000"/>
                </a:avLst>
              </a:prstGeom>
              <a:grpFill/>
            </p:spPr>
            <p:style>
              <a:ln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tint val="6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96" name="向右箭號 4"/>
              <p:cNvSpPr txBox="1"/>
              <p:nvPr/>
            </p:nvSpPr>
            <p:spPr>
              <a:xfrm>
                <a:off x="5296556" y="2692894"/>
                <a:ext cx="304906" cy="296436"/>
              </a:xfrm>
              <a:prstGeom prst="rect">
                <a:avLst/>
              </a:prstGeom>
              <a:grpFill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marL="0" marR="0" lvl="0" indent="0" algn="ctr" defTabSz="9334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icrosoft JhengHei" panose="020B0604030504040204" pitchFamily="34" charset="-120"/>
                  <a:ea typeface="Microsoft JhengHei" panose="020B0604030504040204" pitchFamily="34" charset="-120"/>
                  <a:cs typeface="+mn-cs"/>
                </a:endParaRPr>
              </a:p>
            </p:txBody>
          </p:sp>
        </p:grpSp>
        <p:grpSp>
          <p:nvGrpSpPr>
            <p:cNvPr id="2" name="群組 1"/>
            <p:cNvGrpSpPr/>
            <p:nvPr/>
          </p:nvGrpSpPr>
          <p:grpSpPr>
            <a:xfrm>
              <a:off x="4728228" y="1610555"/>
              <a:ext cx="2916000" cy="3721317"/>
              <a:chOff x="4728228" y="1784180"/>
              <a:chExt cx="2814714" cy="4131513"/>
            </a:xfrm>
          </p:grpSpPr>
          <p:grpSp>
            <p:nvGrpSpPr>
              <p:cNvPr id="28" name="群組 27"/>
              <p:cNvGrpSpPr/>
              <p:nvPr/>
            </p:nvGrpSpPr>
            <p:grpSpPr>
              <a:xfrm>
                <a:off x="4728228" y="1784180"/>
                <a:ext cx="2814714" cy="4078939"/>
                <a:chOff x="4577925" y="2909383"/>
                <a:chExt cx="2421928" cy="2501160"/>
              </a:xfrm>
            </p:grpSpPr>
            <p:pic>
              <p:nvPicPr>
                <p:cNvPr id="27" name="圖片 26"/>
                <p:cNvPicPr>
                  <a:picLocks noChangeAspect="1"/>
                </p:cNvPicPr>
                <p:nvPr/>
              </p:nvPicPr>
              <p:blipFill>
                <a:blip r:embed="rId3">
                  <a:lum bright="40000" contrast="20000"/>
                </a:blip>
                <a:stretch>
                  <a:fillRect/>
                </a:stretch>
              </p:blipFill>
              <p:spPr>
                <a:xfrm>
                  <a:off x="4577925" y="2909383"/>
                  <a:ext cx="2421928" cy="2501160"/>
                </a:xfrm>
                <a:prstGeom prst="rect">
                  <a:avLst/>
                </a:prstGeom>
              </p:spPr>
            </p:pic>
            <p:sp>
              <p:nvSpPr>
                <p:cNvPr id="76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820301" y="2958303"/>
                  <a:ext cx="1952020" cy="43696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思考及組織內容</a:t>
                  </a:r>
                </a:p>
              </p:txBody>
            </p:sp>
          </p:grpSp>
          <p:sp>
            <p:nvSpPr>
              <p:cNvPr id="31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4949519" y="2532840"/>
                <a:ext cx="2372132" cy="338285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</a:t>
                </a: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介紹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自我提問</a:t>
                </a:r>
                <a:endParaRPr lang="en-US" altLang="zh-TW" sz="1600" b="1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建構描述組織</a:t>
                </a: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圖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加入闡述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組織優次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625950" lvl="1" indent="-342900">
                  <a:lnSpc>
                    <a:spcPct val="150000"/>
                  </a:lnSpc>
                  <a:buFont typeface="+mj-lt"/>
                  <a:buAutoNum type="arabicPeriod"/>
                </a:pPr>
                <a:r>
                  <a:rPr lang="zh-TW" altLang="en-US" sz="1600" b="1" dirty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運用描述模範短語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grpSp>
          <p:nvGrpSpPr>
            <p:cNvPr id="6" name="群組 5"/>
            <p:cNvGrpSpPr/>
            <p:nvPr/>
          </p:nvGrpSpPr>
          <p:grpSpPr>
            <a:xfrm>
              <a:off x="1625343" y="1610556"/>
              <a:ext cx="2806252" cy="3673962"/>
              <a:chOff x="1657543" y="1597714"/>
              <a:chExt cx="2806252" cy="3673962"/>
            </a:xfrm>
          </p:grpSpPr>
          <p:grpSp>
            <p:nvGrpSpPr>
              <p:cNvPr id="29" name="群組 28"/>
              <p:cNvGrpSpPr/>
              <p:nvPr/>
            </p:nvGrpSpPr>
            <p:grpSpPr>
              <a:xfrm>
                <a:off x="1657543" y="1597714"/>
                <a:ext cx="2806252" cy="3673962"/>
                <a:chOff x="167928" y="2742684"/>
                <a:chExt cx="2246626" cy="2389977"/>
              </a:xfrm>
            </p:grpSpPr>
            <p:pic>
              <p:nvPicPr>
                <p:cNvPr id="26" name="圖片 25"/>
                <p:cNvPicPr>
                  <a:picLocks noChangeAspect="1"/>
                </p:cNvPicPr>
                <p:nvPr/>
              </p:nvPicPr>
              <p:blipFill>
                <a:blip r:embed="rId4">
                  <a:duotone>
                    <a:prstClr val="black"/>
                    <a:srgbClr val="FFFF00">
                      <a:tint val="45000"/>
                      <a:satMod val="400000"/>
                    </a:srgbClr>
                  </a:duotone>
                  <a:lum bright="40000" contrast="-40000"/>
                </a:blip>
                <a:stretch>
                  <a:fillRect/>
                </a:stretch>
              </p:blipFill>
              <p:spPr>
                <a:xfrm>
                  <a:off x="167928" y="2742684"/>
                  <a:ext cx="2246626" cy="2389977"/>
                </a:xfrm>
                <a:prstGeom prst="rect">
                  <a:avLst/>
                </a:prstGeom>
              </p:spPr>
            </p:pic>
            <p:sp>
              <p:nvSpPr>
                <p:cNvPr id="72" name="TextBox 84">
                  <a:extLst>
                    <a:ext uri="{FF2B5EF4-FFF2-40B4-BE49-F238E27FC236}">
                      <a16:creationId xmlns:a16="http://schemas.microsoft.com/office/drawing/2014/main" id="{E205B351-11B5-4923-AAF6-29DD64266695}"/>
                    </a:ext>
                  </a:extLst>
                </p:cNvPr>
                <p:cNvSpPr txBox="1"/>
                <p:nvPr/>
              </p:nvSpPr>
              <p:spPr>
                <a:xfrm>
                  <a:off x="443731" y="2865059"/>
                  <a:ext cx="1695018" cy="42045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zh-TW" altLang="en-US" sz="1800" b="1" i="0" u="none" strike="noStrike" kern="1200" cap="none" spc="0" normalizeH="0" baseline="0" noProof="0" dirty="0" smtClean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Microsoft JhengHei" panose="020B0604030504040204" pitchFamily="34" charset="-120"/>
                      <a:ea typeface="Microsoft JhengHei" panose="020B0604030504040204" pitchFamily="34" charset="-120"/>
                      <a:cs typeface="+mn-cs"/>
                    </a:rPr>
                    <a:t>辨識「評述性話語」類型</a:t>
                  </a:r>
                  <a:endParaRPr kumimoji="0" lang="en-US" altLang="zh-TW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+mn-cs"/>
                  </a:endParaRPr>
                </a:p>
              </p:txBody>
            </p:sp>
          </p:grpSp>
          <p:sp>
            <p:nvSpPr>
              <p:cNvPr id="25" name="Rectangle 85">
                <a:extLst>
                  <a:ext uri="{FF2B5EF4-FFF2-40B4-BE49-F238E27FC236}">
                    <a16:creationId xmlns:a16="http://schemas.microsoft.com/office/drawing/2014/main" id="{623C46E4-2FA1-4F6F-BF3E-A98927F0E5B7}"/>
                  </a:ext>
                </a:extLst>
              </p:cNvPr>
              <p:cNvSpPr/>
              <p:nvPr/>
            </p:nvSpPr>
            <p:spPr>
              <a:xfrm>
                <a:off x="1913014" y="2361941"/>
                <a:ext cx="2372132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solidFill>
                      <a:prstClr val="black"/>
                    </a:solidFill>
                    <a:latin typeface="Microsoft JhengHei" panose="020B0604030504040204" pitchFamily="34" charset="-120"/>
                    <a:ea typeface="Microsoft JhengHei" panose="020B0604030504040204" pitchFamily="34" charset="-120"/>
                    <a:cs typeface="Poppins" panose="00000500000000000000" pitchFamily="50" charset="0"/>
                  </a:rPr>
                  <a:t>學習策略介紹</a:t>
                </a:r>
                <a:endParaRPr lang="en-US" altLang="zh-TW" sz="1600" b="1" dirty="0" smtClean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56880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辨識標誌字詞</a:t>
                </a:r>
                <a:endParaRPr lang="en-US" altLang="zh-TW" sz="1600" b="1" dirty="0">
                  <a:solidFill>
                    <a:prstClr val="black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  <a:cs typeface="Poppins" panose="00000500000000000000" pitchFamily="50" charset="0"/>
                </a:endParaRPr>
              </a:p>
              <a:p>
                <a:pPr marL="285750" lvl="0" indent="-2857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zh-TW" altLang="en-US" sz="1600" b="1" dirty="0" smtClean="0">
                    <a:latin typeface="Microsoft JhengHei" panose="020B0604030504040204" pitchFamily="34" charset="-120"/>
                    <a:ea typeface="Microsoft JhengHei" panose="020B0604030504040204" pitchFamily="34" charset="-120"/>
                  </a:rPr>
                  <a:t>示例</a:t>
                </a:r>
                <a:endParaRPr lang="en-ID" altLang="zh-TW" sz="1600" dirty="0">
                  <a:latin typeface="Microsoft JhengHei" panose="020B0604030504040204" pitchFamily="34" charset="-120"/>
                  <a:ea typeface="Microsoft JhengHei" panose="020B0604030504040204" pitchFamily="34" charset="-120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2214400" y="2459737"/>
              <a:ext cx="1296000" cy="304907"/>
            </a:xfrm>
            <a:prstGeom prst="rect">
              <a:avLst/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736821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5">
            <a:extLst>
              <a:ext uri="{FF2B5EF4-FFF2-40B4-BE49-F238E27FC236}">
                <a16:creationId xmlns:a16="http://schemas.microsoft.com/office/drawing/2014/main" id="{FDA5A3BA-3CAE-4905-A3BE-944ACE612A19}"/>
              </a:ext>
            </a:extLst>
          </p:cNvPr>
          <p:cNvGrpSpPr/>
          <p:nvPr/>
        </p:nvGrpSpPr>
        <p:grpSpPr>
          <a:xfrm flipH="1">
            <a:off x="0" y="-918936"/>
            <a:ext cx="12192000" cy="8701976"/>
            <a:chOff x="0" y="-918936"/>
            <a:chExt cx="12192000" cy="8701976"/>
          </a:xfrm>
        </p:grpSpPr>
        <p:grpSp>
          <p:nvGrpSpPr>
            <p:cNvPr id="14" name="Group 6">
              <a:extLst>
                <a:ext uri="{FF2B5EF4-FFF2-40B4-BE49-F238E27FC236}">
                  <a16:creationId xmlns:a16="http://schemas.microsoft.com/office/drawing/2014/main" id="{58575CD8-7256-412D-8BDC-90D35951D0A3}"/>
                </a:ext>
              </a:extLst>
            </p:cNvPr>
            <p:cNvGrpSpPr/>
            <p:nvPr/>
          </p:nvGrpSpPr>
          <p:grpSpPr>
            <a:xfrm>
              <a:off x="0" y="-918936"/>
              <a:ext cx="9357667" cy="3204640"/>
              <a:chOff x="0" y="-918936"/>
              <a:chExt cx="9357667" cy="3204640"/>
            </a:xfrm>
          </p:grpSpPr>
          <p:sp>
            <p:nvSpPr>
              <p:cNvPr id="19" name="Freeform: Shape 10">
                <a:extLst>
                  <a:ext uri="{FF2B5EF4-FFF2-40B4-BE49-F238E27FC236}">
                    <a16:creationId xmlns:a16="http://schemas.microsoft.com/office/drawing/2014/main" id="{8D4E2F92-CA02-4C55-8AF4-5DC09463F2AC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" name="Freeform: Shape 11">
                <a:extLst>
                  <a:ext uri="{FF2B5EF4-FFF2-40B4-BE49-F238E27FC236}">
                    <a16:creationId xmlns:a16="http://schemas.microsoft.com/office/drawing/2014/main" id="{E8F37066-AE58-4B1B-8EBB-0783AB76C856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2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16" name="Group 7">
              <a:extLst>
                <a:ext uri="{FF2B5EF4-FFF2-40B4-BE49-F238E27FC236}">
                  <a16:creationId xmlns:a16="http://schemas.microsoft.com/office/drawing/2014/main" id="{E97BFB4C-F655-4CD6-867C-C012ACE84E59}"/>
                </a:ext>
              </a:extLst>
            </p:cNvPr>
            <p:cNvGrpSpPr/>
            <p:nvPr/>
          </p:nvGrpSpPr>
          <p:grpSpPr>
            <a:xfrm rot="10800000">
              <a:off x="2834333" y="4578400"/>
              <a:ext cx="9357667" cy="3204640"/>
              <a:chOff x="0" y="-918936"/>
              <a:chExt cx="9357667" cy="3204640"/>
            </a:xfrm>
          </p:grpSpPr>
          <p:sp>
            <p:nvSpPr>
              <p:cNvPr id="17" name="Freeform: Shape 8">
                <a:extLst>
                  <a:ext uri="{FF2B5EF4-FFF2-40B4-BE49-F238E27FC236}">
                    <a16:creationId xmlns:a16="http://schemas.microsoft.com/office/drawing/2014/main" id="{0265CE2F-6367-4B8F-A5F2-C1408D157D44}"/>
                  </a:ext>
                </a:extLst>
              </p:cNvPr>
              <p:cNvSpPr/>
              <p:nvPr/>
            </p:nvSpPr>
            <p:spPr>
              <a:xfrm rot="661300" flipH="1">
                <a:off x="29452" y="-918936"/>
                <a:ext cx="9328215" cy="2954913"/>
              </a:xfrm>
              <a:custGeom>
                <a:avLst/>
                <a:gdLst>
                  <a:gd name="connsiteX0" fmla="*/ 9328215 w 9328215"/>
                  <a:gd name="connsiteY0" fmla="*/ 1816883 h 2954913"/>
                  <a:gd name="connsiteX1" fmla="*/ 0 w 9328215"/>
                  <a:gd name="connsiteY1" fmla="*/ 0 h 2954913"/>
                  <a:gd name="connsiteX2" fmla="*/ 124960 w 9328215"/>
                  <a:gd name="connsiteY2" fmla="*/ 150941 h 2954913"/>
                  <a:gd name="connsiteX3" fmla="*/ 3396704 w 9328215"/>
                  <a:gd name="connsiteY3" fmla="*/ 2465499 h 2954913"/>
                  <a:gd name="connsiteX4" fmla="*/ 9271399 w 9328215"/>
                  <a:gd name="connsiteY4" fmla="*/ 1859645 h 2954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328215" h="2954913">
                    <a:moveTo>
                      <a:pt x="9328215" y="1816883"/>
                    </a:moveTo>
                    <a:lnTo>
                      <a:pt x="0" y="0"/>
                    </a:lnTo>
                    <a:lnTo>
                      <a:pt x="124960" y="150941"/>
                    </a:lnTo>
                    <a:cubicBezTo>
                      <a:pt x="913888" y="1064327"/>
                      <a:pt x="1973800" y="1863911"/>
                      <a:pt x="3396704" y="2465499"/>
                    </a:cubicBezTo>
                    <a:cubicBezTo>
                      <a:pt x="5466385" y="3340536"/>
                      <a:pt x="7675698" y="2983695"/>
                      <a:pt x="9271399" y="1859645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9">
                <a:extLst>
                  <a:ext uri="{FF2B5EF4-FFF2-40B4-BE49-F238E27FC236}">
                    <a16:creationId xmlns:a16="http://schemas.microsoft.com/office/drawing/2014/main" id="{CE5F0B8E-52AE-4380-8BF8-F4162C0676F1}"/>
                  </a:ext>
                </a:extLst>
              </p:cNvPr>
              <p:cNvSpPr/>
              <p:nvPr/>
            </p:nvSpPr>
            <p:spPr>
              <a:xfrm>
                <a:off x="0" y="1"/>
                <a:ext cx="4657196" cy="2285703"/>
              </a:xfrm>
              <a:custGeom>
                <a:avLst/>
                <a:gdLst>
                  <a:gd name="connsiteX0" fmla="*/ 0 w 4657196"/>
                  <a:gd name="connsiteY0" fmla="*/ 0 h 2285703"/>
                  <a:gd name="connsiteX1" fmla="*/ 4657196 w 4657196"/>
                  <a:gd name="connsiteY1" fmla="*/ 0 h 2285703"/>
                  <a:gd name="connsiteX2" fmla="*/ 4656605 w 4657196"/>
                  <a:gd name="connsiteY2" fmla="*/ 52031 h 2285703"/>
                  <a:gd name="connsiteX3" fmla="*/ 1093046 w 4657196"/>
                  <a:gd name="connsiteY3" fmla="*/ 2071576 h 2285703"/>
                  <a:gd name="connsiteX4" fmla="*/ 209555 w 4657196"/>
                  <a:gd name="connsiteY4" fmla="*/ 1569535 h 2285703"/>
                  <a:gd name="connsiteX5" fmla="*/ 0 w 4657196"/>
                  <a:gd name="connsiteY5" fmla="*/ 1397585 h 22857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657196" h="2285703">
                    <a:moveTo>
                      <a:pt x="0" y="0"/>
                    </a:moveTo>
                    <a:lnTo>
                      <a:pt x="4657196" y="0"/>
                    </a:lnTo>
                    <a:lnTo>
                      <a:pt x="4656605" y="52031"/>
                    </a:lnTo>
                    <a:cubicBezTo>
                      <a:pt x="4576256" y="1688790"/>
                      <a:pt x="2734303" y="2765480"/>
                      <a:pt x="1093046" y="2071576"/>
                    </a:cubicBezTo>
                    <a:cubicBezTo>
                      <a:pt x="753476" y="1928009"/>
                      <a:pt x="461156" y="1758670"/>
                      <a:pt x="209555" y="1569535"/>
                    </a:cubicBezTo>
                    <a:lnTo>
                      <a:pt x="0" y="1397585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6</a:t>
            </a:fld>
            <a:endParaRPr lang="en-US" dirty="0"/>
          </a:p>
        </p:txBody>
      </p:sp>
      <p:sp>
        <p:nvSpPr>
          <p:cNvPr id="2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1568672" y="2948069"/>
            <a:ext cx="8952484" cy="960981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2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學習策略介紹</a:t>
            </a:r>
            <a:endParaRPr lang="zh-TW" altLang="en-US" sz="3200" b="1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024568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7</a:t>
            </a:fld>
            <a:endParaRPr lang="en-US" dirty="0"/>
          </a:p>
        </p:txBody>
      </p:sp>
      <p:sp>
        <p:nvSpPr>
          <p:cNvPr id="11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5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2183" y="1620000"/>
            <a:ext cx="7711177" cy="36933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b="1" dirty="0" smtClean="0">
                <a:latin typeface="+mn-ea"/>
              </a:rPr>
              <a:t>介紹：</a:t>
            </a:r>
            <a:endParaRPr lang="en-US" altLang="zh-TW" sz="2400" b="1" dirty="0" smtClean="0">
              <a:latin typeface="+mn-ea"/>
            </a:endParaRPr>
          </a:p>
          <a:p>
            <a:endParaRPr lang="en-US" altLang="zh-TW" sz="2400" b="1" dirty="0" smtClean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要掌握良好的「評述性話語」能力，學生首先應學會識別不同「評述性話語」的類型。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透過學習從標題或題目辨認出標誌不同「評述性話語」類型的字詞，學生更能識別有關的「評述性話語」類型。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zh-TW" altLang="en-US" sz="2400" dirty="0">
              <a:latin typeface="+mn-ea"/>
            </a:endParaRPr>
          </a:p>
          <a:p>
            <a:r>
              <a:rPr lang="zh-TW" altLang="en-US" sz="2400" dirty="0">
                <a:latin typeface="+mn-ea"/>
              </a:rPr>
              <a:t>識別「評述性話語」類型後，學生能更準確地選用相應的學習策略，促進思考及組織內容。</a:t>
            </a:r>
          </a:p>
        </p:txBody>
      </p:sp>
    </p:spTree>
    <p:extLst>
      <p:ext uri="{BB962C8B-B14F-4D97-AF65-F5344CB8AC3E}">
        <p14:creationId xmlns:p14="http://schemas.microsoft.com/office/powerpoint/2010/main" val="302652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2792315" y="2939866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4" name="Oval 153">
            <a:extLst>
              <a:ext uri="{FF2B5EF4-FFF2-40B4-BE49-F238E27FC236}">
                <a16:creationId xmlns:a16="http://schemas.microsoft.com/office/drawing/2014/main" id="{4CD2CF01-92D0-4B5B-BD00-2EF66CE88354}"/>
              </a:ext>
            </a:extLst>
          </p:cNvPr>
          <p:cNvSpPr/>
          <p:nvPr/>
        </p:nvSpPr>
        <p:spPr>
          <a:xfrm>
            <a:off x="6774212" y="5953059"/>
            <a:ext cx="496185" cy="496183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55" name="Oval 154">
            <a:extLst>
              <a:ext uri="{FF2B5EF4-FFF2-40B4-BE49-F238E27FC236}">
                <a16:creationId xmlns:a16="http://schemas.microsoft.com/office/drawing/2014/main" id="{B15E1B0F-35A7-4C06-B2B8-70E821445C39}"/>
              </a:ext>
            </a:extLst>
          </p:cNvPr>
          <p:cNvSpPr/>
          <p:nvPr/>
        </p:nvSpPr>
        <p:spPr>
          <a:xfrm>
            <a:off x="9571810" y="270440"/>
            <a:ext cx="1258481" cy="125847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solidFill>
                <a:schemeClr val="bg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8" name="投影片編號版面配置區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8</a:t>
            </a:fld>
            <a:endParaRPr lang="en-US" dirty="0"/>
          </a:p>
        </p:txBody>
      </p:sp>
      <p:sp>
        <p:nvSpPr>
          <p:cNvPr id="19" name="Justify Text Body">
            <a:extLst>
              <a:ext uri="{FF2B5EF4-FFF2-40B4-BE49-F238E27FC236}">
                <a16:creationId xmlns:a16="http://schemas.microsoft.com/office/drawing/2014/main" id="{C62EA310-FF25-486B-9B37-895C2D672644}"/>
              </a:ext>
            </a:extLst>
          </p:cNvPr>
          <p:cNvSpPr txBox="1"/>
          <p:nvPr/>
        </p:nvSpPr>
        <p:spPr>
          <a:xfrm>
            <a:off x="929178" y="1645534"/>
            <a:ext cx="7601364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標題或題目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中的標誌字詞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能夠標示答案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的話語類型或所達到的溝通功能，以下是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一些標示描述的</a:t>
            </a:r>
            <a:r>
              <a:rPr lang="zh-TW" altLang="en-US" sz="2400" dirty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常見標誌字詞</a:t>
            </a:r>
            <a:r>
              <a:rPr lang="zh-TW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  <a:cs typeface="DFPBiaoKaiShu-B5" panose="03000500000000000000" pitchFamily="66" charset="-128"/>
              </a:rPr>
              <a:t>：</a:t>
            </a:r>
            <a:endParaRPr lang="en-US" altLang="zh-TW" sz="2400" dirty="0">
              <a:latin typeface="Microsoft JhengHei" panose="020B0604030504040204" pitchFamily="34" charset="-120"/>
              <a:ea typeface="Microsoft JhengHei" panose="020B0604030504040204" pitchFamily="34" charset="-120"/>
              <a:cs typeface="DFPBiaoKaiShu-B5" panose="03000500000000000000" pitchFamily="66" charset="-128"/>
            </a:endParaRPr>
          </a:p>
        </p:txBody>
      </p:sp>
      <p:sp>
        <p:nvSpPr>
          <p:cNvPr id="20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辨識標誌</a:t>
            </a:r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字</a:t>
            </a:r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grpSp>
        <p:nvGrpSpPr>
          <p:cNvPr id="21" name="群組 20"/>
          <p:cNvGrpSpPr/>
          <p:nvPr/>
        </p:nvGrpSpPr>
        <p:grpSpPr>
          <a:xfrm>
            <a:off x="4476934" y="3276188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2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3" name="文字方塊 22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描述  描寫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描繪  介紹</a:t>
              </a:r>
              <a: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 smtClean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簡介  形容</a:t>
              </a:r>
              <a:endParaRPr lang="zh-TW" altLang="en-US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grpSp>
        <p:nvGrpSpPr>
          <p:cNvPr id="24" name="群組 23"/>
          <p:cNvGrpSpPr/>
          <p:nvPr/>
        </p:nvGrpSpPr>
        <p:grpSpPr>
          <a:xfrm>
            <a:off x="8358283" y="1938357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5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6" name="文字方塊 25"/>
            <p:cNvSpPr txBox="1"/>
            <p:nvPr/>
          </p:nvSpPr>
          <p:spPr>
            <a:xfrm>
              <a:off x="570758" y="1683669"/>
              <a:ext cx="3248913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特徵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  </a:t>
              </a: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特點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特性  特色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性質  面貌</a:t>
              </a:r>
              <a:endParaRPr lang="en-US" altLang="zh-TW" sz="3600" dirty="0"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細節  詳情</a:t>
              </a:r>
            </a:p>
          </p:txBody>
        </p:sp>
      </p:grpSp>
      <p:grpSp>
        <p:nvGrpSpPr>
          <p:cNvPr id="27" name="群組 26"/>
          <p:cNvGrpSpPr/>
          <p:nvPr/>
        </p:nvGrpSpPr>
        <p:grpSpPr>
          <a:xfrm>
            <a:off x="273037" y="2769220"/>
            <a:ext cx="3248913" cy="3173054"/>
            <a:chOff x="570758" y="1251304"/>
            <a:chExt cx="3248913" cy="3173054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8" name="Oval 152">
              <a:extLst>
                <a:ext uri="{FF2B5EF4-FFF2-40B4-BE49-F238E27FC236}">
                  <a16:creationId xmlns:a16="http://schemas.microsoft.com/office/drawing/2014/main" id="{14959968-09F4-4241-8763-3B89E919F722}"/>
                </a:ext>
              </a:extLst>
            </p:cNvPr>
            <p:cNvSpPr/>
            <p:nvPr/>
          </p:nvSpPr>
          <p:spPr>
            <a:xfrm flipH="1">
              <a:off x="616081" y="1251304"/>
              <a:ext cx="3158266" cy="317305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29" name="文字方塊 28"/>
            <p:cNvSpPr txBox="1"/>
            <p:nvPr/>
          </p:nvSpPr>
          <p:spPr>
            <a:xfrm>
              <a:off x="570758" y="1960668"/>
              <a:ext cx="324891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如何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怎樣</a:t>
              </a:r>
              <a: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/>
              </a:r>
              <a:br>
                <a:rPr lang="en-US" altLang="zh-TW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</a:br>
              <a:r>
                <a:rPr lang="zh-TW" altLang="en-US" sz="3600" dirty="0"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怎麼樣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4184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投影片編號版面配置區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9</a:t>
            </a:fld>
            <a:endParaRPr lang="en-US" dirty="0"/>
          </a:p>
        </p:txBody>
      </p:sp>
      <p:sp>
        <p:nvSpPr>
          <p:cNvPr id="19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>
            <a:off x="4271985" y="291999"/>
            <a:ext cx="7604269" cy="775534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lvl="1" algn="ctr"/>
            <a:r>
              <a:rPr lang="zh-TW" altLang="en-US" sz="3600" b="1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「描述」標誌字詞其他意思</a:t>
            </a:r>
          </a:p>
        </p:txBody>
      </p:sp>
      <p:sp>
        <p:nvSpPr>
          <p:cNvPr id="5" name="矩形 4"/>
          <p:cNvSpPr/>
          <p:nvPr/>
        </p:nvSpPr>
        <p:spPr>
          <a:xfrm>
            <a:off x="770022" y="1591450"/>
            <a:ext cx="10651957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800" dirty="0">
                <a:latin typeface="+mn-ea"/>
              </a:rPr>
              <a:t>如何、怎樣、怎麼樣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TW" altLang="en-US" sz="2800" dirty="0">
                <a:latin typeface="+mn-ea"/>
              </a:rPr>
              <a:t>亦可作為</a:t>
            </a:r>
            <a:r>
              <a:rPr lang="zh-TW" altLang="en-US" sz="2800" dirty="0" smtClean="0">
                <a:latin typeface="+mn-ea"/>
              </a:rPr>
              <a:t>「</a:t>
            </a:r>
            <a:r>
              <a:rPr lang="zh-TW" altLang="en-US" sz="2800" dirty="0"/>
              <a:t>程序說明</a:t>
            </a:r>
            <a:r>
              <a:rPr lang="zh-TW" altLang="en-US" sz="2800" dirty="0" smtClean="0">
                <a:latin typeface="+mn-ea"/>
              </a:rPr>
              <a:t>」</a:t>
            </a:r>
            <a:r>
              <a:rPr lang="zh-TW" altLang="en-US" sz="2800" dirty="0">
                <a:latin typeface="+mn-ea"/>
              </a:rPr>
              <a:t>的</a:t>
            </a:r>
            <a:r>
              <a:rPr lang="zh-TW" altLang="en-US" sz="2800" b="1" dirty="0" smtClean="0">
                <a:solidFill>
                  <a:srgbClr val="FF0000"/>
                </a:solidFill>
                <a:latin typeface="+mn-ea"/>
              </a:rPr>
              <a:t>標誌字詞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/>
              <a:t>通常</a:t>
            </a:r>
            <a:r>
              <a:rPr lang="zh-TW" altLang="en-US" sz="2800" dirty="0"/>
              <a:t>會與</a:t>
            </a:r>
            <a:r>
              <a:rPr lang="zh-TW" altLang="en-US" sz="2800" i="1" dirty="0"/>
              <a:t>「進行」</a:t>
            </a:r>
            <a:r>
              <a:rPr lang="zh-TW" altLang="en-US" sz="2800" dirty="0"/>
              <a:t>、</a:t>
            </a:r>
            <a:r>
              <a:rPr lang="zh-TW" altLang="en-US" sz="2800" i="1" dirty="0"/>
              <a:t>「完成」</a:t>
            </a:r>
            <a:r>
              <a:rPr lang="zh-TW" altLang="en-US" sz="2800" dirty="0"/>
              <a:t>、</a:t>
            </a:r>
            <a:r>
              <a:rPr lang="zh-TW" altLang="en-US" sz="2800" i="1" dirty="0"/>
              <a:t>「做」</a:t>
            </a:r>
            <a:r>
              <a:rPr lang="zh-TW" altLang="en-US" sz="2800" dirty="0"/>
              <a:t>及</a:t>
            </a:r>
            <a:r>
              <a:rPr lang="zh-TW" altLang="en-US" sz="2800" i="1" dirty="0"/>
              <a:t>「辦理」</a:t>
            </a:r>
            <a:r>
              <a:rPr lang="zh-TW" altLang="en-US" sz="2800" dirty="0"/>
              <a:t>等「程序說明」的</a:t>
            </a:r>
            <a:r>
              <a:rPr lang="zh-TW" altLang="en-US" sz="2800" b="1" dirty="0">
                <a:solidFill>
                  <a:srgbClr val="FF0000"/>
                </a:solidFill>
              </a:rPr>
              <a:t>標誌字詞</a:t>
            </a:r>
            <a:r>
              <a:rPr lang="zh-TW" altLang="en-US" sz="2800" dirty="0"/>
              <a:t>一起出現</a:t>
            </a:r>
            <a:endParaRPr lang="en-US" altLang="zh-TW" sz="2800" dirty="0"/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zh-TW" altLang="en-US" sz="2800" dirty="0" smtClean="0">
                <a:latin typeface="+mn-ea"/>
              </a:rPr>
              <a:t>於標題或題目中</a:t>
            </a:r>
            <a:r>
              <a:rPr lang="zh-TW" altLang="en-US" sz="2800" dirty="0">
                <a:latin typeface="+mn-ea"/>
              </a:rPr>
              <a:t>會提及一些</a:t>
            </a:r>
            <a:r>
              <a:rPr lang="zh-TW" altLang="en-US" sz="2800" b="1" dirty="0">
                <a:solidFill>
                  <a:schemeClr val="accent5">
                    <a:lumMod val="75000"/>
                  </a:schemeClr>
                </a:solidFill>
                <a:latin typeface="+mn-ea"/>
              </a:rPr>
              <a:t>事件或行動</a:t>
            </a:r>
          </a:p>
        </p:txBody>
      </p:sp>
      <p:sp>
        <p:nvSpPr>
          <p:cNvPr id="6" name="矩形 5"/>
          <p:cNvSpPr/>
          <p:nvPr/>
        </p:nvSpPr>
        <p:spPr>
          <a:xfrm>
            <a:off x="1475872" y="4237510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示例一：「怎樣致電訂購外賣？」</a:t>
            </a:r>
          </a:p>
        </p:txBody>
      </p:sp>
      <p:sp>
        <p:nvSpPr>
          <p:cNvPr id="16" name="矩形 15"/>
          <p:cNvSpPr/>
          <p:nvPr/>
        </p:nvSpPr>
        <p:spPr>
          <a:xfrm>
            <a:off x="1475872" y="5256441"/>
            <a:ext cx="924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TW" altLang="en-US" sz="3200" b="1" dirty="0"/>
              <a:t>示例二：「中和實驗是如何進行的？」</a:t>
            </a:r>
          </a:p>
        </p:txBody>
      </p:sp>
      <p:sp>
        <p:nvSpPr>
          <p:cNvPr id="17" name="左右中括弧 16"/>
          <p:cNvSpPr/>
          <p:nvPr/>
        </p:nvSpPr>
        <p:spPr>
          <a:xfrm rot="5400000">
            <a:off x="6878031" y="3262128"/>
            <a:ext cx="553983" cy="2504754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圓角矩形 25"/>
          <p:cNvSpPr/>
          <p:nvPr/>
        </p:nvSpPr>
        <p:spPr>
          <a:xfrm>
            <a:off x="5077145" y="4222803"/>
            <a:ext cx="816295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左右中括弧 28"/>
          <p:cNvSpPr/>
          <p:nvPr/>
        </p:nvSpPr>
        <p:spPr>
          <a:xfrm rot="5400000">
            <a:off x="5210607" y="4757393"/>
            <a:ext cx="553983" cy="1552082"/>
          </a:xfrm>
          <a:prstGeom prst="bracketPair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7" name="圓角矩形 26"/>
          <p:cNvSpPr/>
          <p:nvPr/>
        </p:nvSpPr>
        <p:spPr>
          <a:xfrm>
            <a:off x="6668225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圓角矩形 10"/>
          <p:cNvSpPr/>
          <p:nvPr/>
        </p:nvSpPr>
        <p:spPr>
          <a:xfrm>
            <a:off x="7494541" y="5225651"/>
            <a:ext cx="826316" cy="583401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書卷 (水平) 11"/>
          <p:cNvSpPr/>
          <p:nvPr/>
        </p:nvSpPr>
        <p:spPr>
          <a:xfrm>
            <a:off x="7694613" y="1159718"/>
            <a:ext cx="3960000" cy="11880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b="1" dirty="0" smtClean="0"/>
              <a:t>有關程序說明的訓練框架，</a:t>
            </a:r>
            <a:endParaRPr lang="en-US" altLang="zh-TW" sz="2000" b="1" dirty="0" smtClean="0"/>
          </a:p>
          <a:p>
            <a:pPr algn="ctr"/>
            <a:r>
              <a:rPr lang="zh-TW" altLang="en-US" sz="2000" b="1" dirty="0" smtClean="0"/>
              <a:t>請參閱</a:t>
            </a:r>
            <a:r>
              <a:rPr lang="zh-TW" altLang="en-US" sz="2000" b="1" dirty="0" smtClean="0"/>
              <a:t>「程序</a:t>
            </a:r>
            <a:r>
              <a:rPr lang="zh-TW" altLang="en-US" sz="2000" b="1" dirty="0" smtClean="0"/>
              <a:t>說明 訓練框架」</a:t>
            </a:r>
            <a:endParaRPr lang="zh-TW" alt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56361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 animBg="1"/>
      <p:bldP spid="26" grpId="0" animBg="1"/>
      <p:bldP spid="29" grpId="0" animBg="1"/>
      <p:bldP spid="27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自訂 12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EE81BD"/>
      </a:accent2>
      <a:accent3>
        <a:srgbClr val="FF2B2B"/>
      </a:accent3>
      <a:accent4>
        <a:srgbClr val="D6585B"/>
      </a:accent4>
      <a:accent5>
        <a:srgbClr val="8971E1"/>
      </a:accent5>
      <a:accent6>
        <a:srgbClr val="D54773"/>
      </a:accent6>
      <a:hlink>
        <a:srgbClr val="351D8B"/>
      </a:hlink>
      <a:folHlink>
        <a:srgbClr val="8C8C8C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16862</TotalTime>
  <Words>2824</Words>
  <Application>Microsoft Office PowerPoint</Application>
  <PresentationFormat>寬螢幕</PresentationFormat>
  <Paragraphs>549</Paragraphs>
  <Slides>32</Slides>
  <Notes>32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32</vt:i4>
      </vt:variant>
    </vt:vector>
  </HeadingPairs>
  <TitlesOfParts>
    <vt:vector size="42" baseType="lpstr">
      <vt:lpstr>DFPBiaoKaiShu-B5</vt:lpstr>
      <vt:lpstr>Poppins</vt:lpstr>
      <vt:lpstr>微軟正黑體</vt:lpstr>
      <vt:lpstr>微軟正黑體</vt:lpstr>
      <vt:lpstr>新細明體</vt:lpstr>
      <vt:lpstr>Arial</vt:lpstr>
      <vt:lpstr>Calibri</vt:lpstr>
      <vt:lpstr>Courier New</vt:lpstr>
      <vt:lpstr>Wingdings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753</cp:revision>
  <dcterms:created xsi:type="dcterms:W3CDTF">2022-06-23T09:13:07Z</dcterms:created>
  <dcterms:modified xsi:type="dcterms:W3CDTF">2023-10-04T08:49:11Z</dcterms:modified>
</cp:coreProperties>
</file>